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7" r:id="rId4"/>
  </p:sldMasterIdLst>
  <p:notesMasterIdLst>
    <p:notesMasterId r:id="rId37"/>
  </p:notesMasterIdLst>
  <p:sldIdLst>
    <p:sldId id="256" r:id="rId5"/>
    <p:sldId id="273" r:id="rId6"/>
    <p:sldId id="275" r:id="rId7"/>
    <p:sldId id="274" r:id="rId8"/>
    <p:sldId id="319" r:id="rId9"/>
    <p:sldId id="257" r:id="rId10"/>
    <p:sldId id="298" r:id="rId11"/>
    <p:sldId id="259" r:id="rId12"/>
    <p:sldId id="309" r:id="rId13"/>
    <p:sldId id="299" r:id="rId14"/>
    <p:sldId id="295" r:id="rId15"/>
    <p:sldId id="300" r:id="rId16"/>
    <p:sldId id="301" r:id="rId17"/>
    <p:sldId id="305" r:id="rId18"/>
    <p:sldId id="296" r:id="rId19"/>
    <p:sldId id="306" r:id="rId20"/>
    <p:sldId id="303" r:id="rId21"/>
    <p:sldId id="308" r:id="rId22"/>
    <p:sldId id="307" r:id="rId23"/>
    <p:sldId id="269" r:id="rId24"/>
    <p:sldId id="270" r:id="rId25"/>
    <p:sldId id="297" r:id="rId26"/>
    <p:sldId id="304" r:id="rId27"/>
    <p:sldId id="312" r:id="rId28"/>
    <p:sldId id="310" r:id="rId29"/>
    <p:sldId id="320" r:id="rId30"/>
    <p:sldId id="321" r:id="rId31"/>
    <p:sldId id="316" r:id="rId32"/>
    <p:sldId id="317" r:id="rId33"/>
    <p:sldId id="318" r:id="rId34"/>
    <p:sldId id="314" r:id="rId35"/>
    <p:sldId id="294" r:id="rId36"/>
  </p:sldIdLst>
  <p:sldSz cx="9144000" cy="6858000" type="screen4x3"/>
  <p:notesSz cx="7104063" cy="10234613"/>
  <p:defaultTextStyle>
    <a:defPPr>
      <a:defRPr lang="nl-NL"/>
    </a:defPPr>
    <a:lvl1pPr algn="ctr" rtl="0" fontAlgn="base">
      <a:spcBef>
        <a:spcPct val="0"/>
      </a:spcBef>
      <a:spcAft>
        <a:spcPct val="0"/>
      </a:spcAft>
      <a:defRPr sz="1000" kern="1200">
        <a:solidFill>
          <a:schemeClr val="tx1"/>
        </a:solidFill>
        <a:latin typeface="Trebuchet MS" pitchFamily="-1" charset="0"/>
        <a:ea typeface="+mn-ea"/>
        <a:cs typeface="+mn-cs"/>
      </a:defRPr>
    </a:lvl1pPr>
    <a:lvl2pPr marL="457200" algn="ctr" rtl="0" fontAlgn="base">
      <a:spcBef>
        <a:spcPct val="0"/>
      </a:spcBef>
      <a:spcAft>
        <a:spcPct val="0"/>
      </a:spcAft>
      <a:defRPr sz="1000" kern="1200">
        <a:solidFill>
          <a:schemeClr val="tx1"/>
        </a:solidFill>
        <a:latin typeface="Trebuchet MS" pitchFamily="-1" charset="0"/>
        <a:ea typeface="+mn-ea"/>
        <a:cs typeface="+mn-cs"/>
      </a:defRPr>
    </a:lvl2pPr>
    <a:lvl3pPr marL="914400" algn="ctr" rtl="0" fontAlgn="base">
      <a:spcBef>
        <a:spcPct val="0"/>
      </a:spcBef>
      <a:spcAft>
        <a:spcPct val="0"/>
      </a:spcAft>
      <a:defRPr sz="1000" kern="1200">
        <a:solidFill>
          <a:schemeClr val="tx1"/>
        </a:solidFill>
        <a:latin typeface="Trebuchet MS" pitchFamily="-1" charset="0"/>
        <a:ea typeface="+mn-ea"/>
        <a:cs typeface="+mn-cs"/>
      </a:defRPr>
    </a:lvl3pPr>
    <a:lvl4pPr marL="1371600" algn="ctr" rtl="0" fontAlgn="base">
      <a:spcBef>
        <a:spcPct val="0"/>
      </a:spcBef>
      <a:spcAft>
        <a:spcPct val="0"/>
      </a:spcAft>
      <a:defRPr sz="1000" kern="1200">
        <a:solidFill>
          <a:schemeClr val="tx1"/>
        </a:solidFill>
        <a:latin typeface="Trebuchet MS" pitchFamily="-1" charset="0"/>
        <a:ea typeface="+mn-ea"/>
        <a:cs typeface="+mn-cs"/>
      </a:defRPr>
    </a:lvl4pPr>
    <a:lvl5pPr marL="1828800" algn="ctr" rtl="0" fontAlgn="base">
      <a:spcBef>
        <a:spcPct val="0"/>
      </a:spcBef>
      <a:spcAft>
        <a:spcPct val="0"/>
      </a:spcAft>
      <a:defRPr sz="1000" kern="1200">
        <a:solidFill>
          <a:schemeClr val="tx1"/>
        </a:solidFill>
        <a:latin typeface="Trebuchet MS" pitchFamily="-1" charset="0"/>
        <a:ea typeface="+mn-ea"/>
        <a:cs typeface="+mn-cs"/>
      </a:defRPr>
    </a:lvl5pPr>
    <a:lvl6pPr marL="2286000" algn="l" defTabSz="457200" rtl="0" eaLnBrk="1" latinLnBrk="0" hangingPunct="1">
      <a:defRPr sz="1000" kern="1200">
        <a:solidFill>
          <a:schemeClr val="tx1"/>
        </a:solidFill>
        <a:latin typeface="Trebuchet MS" pitchFamily="-1" charset="0"/>
        <a:ea typeface="+mn-ea"/>
        <a:cs typeface="+mn-cs"/>
      </a:defRPr>
    </a:lvl6pPr>
    <a:lvl7pPr marL="2743200" algn="l" defTabSz="457200" rtl="0" eaLnBrk="1" latinLnBrk="0" hangingPunct="1">
      <a:defRPr sz="1000" kern="1200">
        <a:solidFill>
          <a:schemeClr val="tx1"/>
        </a:solidFill>
        <a:latin typeface="Trebuchet MS" pitchFamily="-1" charset="0"/>
        <a:ea typeface="+mn-ea"/>
        <a:cs typeface="+mn-cs"/>
      </a:defRPr>
    </a:lvl7pPr>
    <a:lvl8pPr marL="3200400" algn="l" defTabSz="457200" rtl="0" eaLnBrk="1" latinLnBrk="0" hangingPunct="1">
      <a:defRPr sz="1000" kern="1200">
        <a:solidFill>
          <a:schemeClr val="tx1"/>
        </a:solidFill>
        <a:latin typeface="Trebuchet MS" pitchFamily="-1" charset="0"/>
        <a:ea typeface="+mn-ea"/>
        <a:cs typeface="+mn-cs"/>
      </a:defRPr>
    </a:lvl8pPr>
    <a:lvl9pPr marL="3657600" algn="l" defTabSz="457200" rtl="0" eaLnBrk="1" latinLnBrk="0" hangingPunct="1">
      <a:defRPr sz="1000" kern="1200">
        <a:solidFill>
          <a:schemeClr val="tx1"/>
        </a:solidFill>
        <a:latin typeface="Trebuchet MS"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9" autoAdjust="0"/>
    <p:restoredTop sz="51552" autoAdjust="0"/>
  </p:normalViewPr>
  <p:slideViewPr>
    <p:cSldViewPr snapToGrid="0">
      <p:cViewPr varScale="1">
        <p:scale>
          <a:sx n="34" d="100"/>
          <a:sy n="34" d="100"/>
        </p:scale>
        <p:origin x="2120" y="-5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3078865" cy="512484"/>
          </a:xfrm>
          <a:prstGeom prst="rect">
            <a:avLst/>
          </a:prstGeom>
        </p:spPr>
        <p:txBody>
          <a:bodyPr vert="horz" lIns="94787" tIns="47393" rIns="94787" bIns="47393" rtlCol="0"/>
          <a:lstStyle>
            <a:lvl1pPr algn="l">
              <a:defRPr sz="1200"/>
            </a:lvl1pPr>
          </a:lstStyle>
          <a:p>
            <a:endParaRPr lang="nl-NL" dirty="0"/>
          </a:p>
        </p:txBody>
      </p:sp>
      <p:sp>
        <p:nvSpPr>
          <p:cNvPr id="3" name="Tijdelijke aanduiding voor datum 2"/>
          <p:cNvSpPr>
            <a:spLocks noGrp="1"/>
          </p:cNvSpPr>
          <p:nvPr>
            <p:ph type="dt" idx="1"/>
          </p:nvPr>
        </p:nvSpPr>
        <p:spPr>
          <a:xfrm>
            <a:off x="4023556" y="2"/>
            <a:ext cx="3078865" cy="512484"/>
          </a:xfrm>
          <a:prstGeom prst="rect">
            <a:avLst/>
          </a:prstGeom>
        </p:spPr>
        <p:txBody>
          <a:bodyPr vert="horz" lIns="94787" tIns="47393" rIns="94787" bIns="47393" rtlCol="0"/>
          <a:lstStyle>
            <a:lvl1pPr algn="r">
              <a:defRPr sz="1200"/>
            </a:lvl1pPr>
          </a:lstStyle>
          <a:p>
            <a:fld id="{0557070C-0600-459F-A575-6FA964D102F5}" type="datetimeFigureOut">
              <a:rPr lang="nl-NL" smtClean="0"/>
              <a:t>9-7-2021</a:t>
            </a:fld>
            <a:endParaRPr lang="nl-NL" dirty="0"/>
          </a:p>
        </p:txBody>
      </p:sp>
      <p:sp>
        <p:nvSpPr>
          <p:cNvPr id="4" name="Tijdelijke aanduiding voor dia-afbeelding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87" tIns="47393" rIns="94787" bIns="47393" rtlCol="0" anchor="ctr"/>
          <a:lstStyle/>
          <a:p>
            <a:endParaRPr lang="nl-NL" dirty="0"/>
          </a:p>
        </p:txBody>
      </p:sp>
      <p:sp>
        <p:nvSpPr>
          <p:cNvPr id="5" name="Tijdelijke aanduiding voor notities 4"/>
          <p:cNvSpPr>
            <a:spLocks noGrp="1"/>
          </p:cNvSpPr>
          <p:nvPr>
            <p:ph type="body" sz="quarter" idx="3"/>
          </p:nvPr>
        </p:nvSpPr>
        <p:spPr>
          <a:xfrm>
            <a:off x="709751" y="4925546"/>
            <a:ext cx="5684565" cy="4029533"/>
          </a:xfrm>
          <a:prstGeom prst="rect">
            <a:avLst/>
          </a:prstGeom>
        </p:spPr>
        <p:txBody>
          <a:bodyPr vert="horz" lIns="94787" tIns="47393" rIns="94787" bIns="47393"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2130"/>
            <a:ext cx="3078865" cy="512484"/>
          </a:xfrm>
          <a:prstGeom prst="rect">
            <a:avLst/>
          </a:prstGeom>
        </p:spPr>
        <p:txBody>
          <a:bodyPr vert="horz" lIns="94787" tIns="47393" rIns="94787" bIns="47393"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4023556" y="9722130"/>
            <a:ext cx="3078865" cy="512484"/>
          </a:xfrm>
          <a:prstGeom prst="rect">
            <a:avLst/>
          </a:prstGeom>
        </p:spPr>
        <p:txBody>
          <a:bodyPr vert="horz" lIns="94787" tIns="47393" rIns="94787" bIns="47393" rtlCol="0" anchor="b"/>
          <a:lstStyle>
            <a:lvl1pPr algn="r">
              <a:defRPr sz="1200"/>
            </a:lvl1pPr>
          </a:lstStyle>
          <a:p>
            <a:fld id="{25CF68AE-A49E-4CE7-A6F3-8EF5DE566543}" type="slidenum">
              <a:rPr lang="nl-NL" smtClean="0"/>
              <a:t>‹nr.›</a:t>
            </a:fld>
            <a:endParaRPr lang="nl-NL" dirty="0"/>
          </a:p>
        </p:txBody>
      </p:sp>
    </p:spTree>
    <p:extLst>
      <p:ext uri="{BB962C8B-B14F-4D97-AF65-F5344CB8AC3E}">
        <p14:creationId xmlns:p14="http://schemas.microsoft.com/office/powerpoint/2010/main" val="355488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a:t>
            </a:fld>
            <a:endParaRPr lang="nl-NL" dirty="0"/>
          </a:p>
        </p:txBody>
      </p:sp>
    </p:spTree>
    <p:extLst>
      <p:ext uri="{BB962C8B-B14F-4D97-AF65-F5344CB8AC3E}">
        <p14:creationId xmlns:p14="http://schemas.microsoft.com/office/powerpoint/2010/main" val="40195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7860" rtl="0" eaLnBrk="1" fontAlgn="auto" latinLnBrk="0" hangingPunct="1">
              <a:lnSpc>
                <a:spcPct val="100000"/>
              </a:lnSpc>
              <a:spcBef>
                <a:spcPts val="0"/>
              </a:spcBef>
              <a:spcAft>
                <a:spcPts val="0"/>
              </a:spcAft>
              <a:buClrTx/>
              <a:buSzTx/>
              <a:buFontTx/>
              <a:buNone/>
              <a:tabLst/>
              <a:defRPr/>
            </a:pPr>
            <a:r>
              <a:rPr lang="nl-NL" sz="1200" i="0" kern="1200" dirty="0">
                <a:solidFill>
                  <a:schemeClr val="tx1"/>
                </a:solidFill>
                <a:effectLst/>
                <a:latin typeface="+mn-lt"/>
                <a:ea typeface="+mn-ea"/>
                <a:cs typeface="+mn-cs"/>
              </a:rPr>
              <a:t>De zomerrapportage van Programma 2.1 Sociaal Domein sluit per saldo met een voordeel van € 2,6 miljoen. In de sheets die volgen zijn per deelprogramma de verschillen toegelicht. De onderdelen 2.1.4 Beschermd Wonen en 2.1.6 Werk en Inkomen sluiten met een positief saldo. Binnen het onderdeel specialistische zorg (2.1.3 Jeugd en </a:t>
            </a:r>
            <a:r>
              <a:rPr lang="nl-NL" sz="1200" i="0" kern="1200" dirty="0" err="1">
                <a:solidFill>
                  <a:schemeClr val="tx1"/>
                </a:solidFill>
                <a:effectLst/>
                <a:latin typeface="+mn-lt"/>
                <a:ea typeface="+mn-ea"/>
                <a:cs typeface="+mn-cs"/>
              </a:rPr>
              <a:t>Wmo</a:t>
            </a:r>
            <a:r>
              <a:rPr lang="nl-NL" sz="1200" i="0" kern="1200" dirty="0">
                <a:solidFill>
                  <a:schemeClr val="tx1"/>
                </a:solidFill>
                <a:effectLst/>
                <a:latin typeface="+mn-lt"/>
                <a:ea typeface="+mn-ea"/>
                <a:cs typeface="+mn-cs"/>
              </a:rPr>
              <a:t>) is echter nog steeds sprake van tekorten. Dit ondanks de extra middelen die voor 2021 voor Jeugdzorg in de meicirculaire 2021 (€ 4,5 miljoen) ter beschikking zijn gesteld en de genomen maatregelen binnen het Programma Betaalbaarheid Ondersteuning en Zorg. Over de herijking van de </a:t>
            </a:r>
            <a:r>
              <a:rPr lang="nl-NL" sz="1200" i="0" kern="1200">
                <a:solidFill>
                  <a:schemeClr val="tx1"/>
                </a:solidFill>
                <a:effectLst/>
                <a:latin typeface="+mn-lt"/>
                <a:ea typeface="+mn-ea"/>
                <a:cs typeface="+mn-cs"/>
              </a:rPr>
              <a:t>maatregelen van het </a:t>
            </a:r>
            <a:r>
              <a:rPr lang="nl-NL" sz="1200" i="0" kern="1200" dirty="0">
                <a:solidFill>
                  <a:schemeClr val="tx1"/>
                </a:solidFill>
                <a:effectLst/>
                <a:latin typeface="+mn-lt"/>
                <a:ea typeface="+mn-ea"/>
                <a:cs typeface="+mn-cs"/>
              </a:rPr>
              <a:t>Programma Betaalbaarheid Ondersteuning en Zorg ontvangt u naar verwachting dinsdag 13 juli as. een raadsinformatiebrief. De druk op de Jeugdzorg (o.a. signalen van toenemende wachttijden) en </a:t>
            </a:r>
            <a:r>
              <a:rPr lang="nl-NL" sz="1200" i="0" kern="1200" dirty="0" err="1">
                <a:solidFill>
                  <a:schemeClr val="tx1"/>
                </a:solidFill>
                <a:effectLst/>
                <a:latin typeface="+mn-lt"/>
                <a:ea typeface="+mn-ea"/>
                <a:cs typeface="+mn-cs"/>
              </a:rPr>
              <a:t>Wmo</a:t>
            </a:r>
            <a:r>
              <a:rPr lang="nl-NL" sz="1200" i="0" kern="1200" dirty="0">
                <a:solidFill>
                  <a:schemeClr val="tx1"/>
                </a:solidFill>
                <a:effectLst/>
                <a:latin typeface="+mn-lt"/>
                <a:ea typeface="+mn-ea"/>
                <a:cs typeface="+mn-cs"/>
              </a:rPr>
              <a:t> blijft groot. Voor 2022 zijn naar aanleiding van een arbitragezaak vanuit de gemeenten richting het Rijk nogmaals extra middelen toegezegd vanuit het Rijk. In het jaar 2021 hebben deze middelen echter nog geen doorwerking. Zie voor toelichting de volgende sheets.</a:t>
            </a:r>
          </a:p>
          <a:p>
            <a:pPr defTabSz="947860">
              <a:defRPr/>
            </a:pPr>
            <a:endParaRPr lang="nl-NL" dirty="0"/>
          </a:p>
          <a:p>
            <a:pPr defTabSz="947860">
              <a:defRPr/>
            </a:pPr>
            <a:r>
              <a:rPr lang="nl-NL" baseline="0" dirty="0"/>
              <a:t>De zomerrapportage is inclusief de uitvoering van amendement 2020-129A (Weerstandsvermogen naar 1,0) voor het jaar 2021. De financiële impact van het amendement bedraagt voor 2021 </a:t>
            </a:r>
            <a:r>
              <a:rPr lang="nl-NL" dirty="0"/>
              <a:t>incidenteel </a:t>
            </a:r>
            <a:r>
              <a:rPr lang="nl-NL" baseline="0" dirty="0"/>
              <a:t>€ 850.000.</a:t>
            </a:r>
          </a:p>
          <a:p>
            <a:pPr defTabSz="947860">
              <a:defRPr/>
            </a:pPr>
            <a:endParaRPr lang="nl-NL" baseline="0" dirty="0"/>
          </a:p>
          <a:p>
            <a:pPr defTabSz="947860">
              <a:defRPr/>
            </a:pPr>
            <a:r>
              <a:rPr lang="nl-NL" dirty="0"/>
              <a:t>Voor Programma 2.1 Sociaal Domein worden voor 2021 voor ongeveer </a:t>
            </a:r>
            <a:r>
              <a:rPr lang="nl-NL" baseline="0" dirty="0"/>
              <a:t>€ </a:t>
            </a:r>
            <a:r>
              <a:rPr lang="nl-NL" dirty="0"/>
              <a:t>6,4 miljoen aan corona middelen ontvangen (exclusief TOZO). De verwachting is dat deze middelen in 2021 volledig ingezet gaan worden. Uitzondering zijn de re-integratiemiddelen (€ 900.000) en een deel van de arbeidsmatige regiomiddelen(€ 650.000) waarvan de verwachting is dat deze niet geheel uitgegeven gaan worden (zie ook de sheet betreffende 2.1.6 Werk &amp; Inkomen). </a:t>
            </a:r>
          </a:p>
          <a:p>
            <a:pPr defTabSz="947860">
              <a:defRPr/>
            </a:pP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10</a:t>
            </a:fld>
            <a:endParaRPr lang="nl-NL" dirty="0"/>
          </a:p>
        </p:txBody>
      </p:sp>
    </p:spTree>
    <p:extLst>
      <p:ext uri="{BB962C8B-B14F-4D97-AF65-F5344CB8AC3E}">
        <p14:creationId xmlns:p14="http://schemas.microsoft.com/office/powerpoint/2010/main" val="2676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r>
              <a:rPr lang="nl-NL" u="sng" baseline="0" dirty="0"/>
              <a:t>2.1.1 Onderbesteding sociale basis vanwege coronamiddelen: </a:t>
            </a:r>
            <a:r>
              <a:rPr lang="nl-NL" baseline="0" dirty="0"/>
              <a:t>Er bestaat de mogelijkheid dat door de extra tijdelijke landelijke corona middelen bovenop de bestaande middelen voor sociale basis en voor bijv. het Uitvoeringsprogramma Jeugd en Onderwijs (UPJO) in 2021 er per saldo een onderuitputting zal gaan plaatsvinden op budgetten voor de sociale basis, omdat bepaalde activiteiten minder of geen doorgang kunnen vinden [bijv. als gevolg van de tijdelijkheid van budgetten en personeelsgebrek bij uitvoerende organisaties]. Op dit moment is er echter nog onvoldoende zicht op of dit daadwerkelijk ook tot onderbesteding van middelen zal leiden. </a:t>
            </a:r>
          </a:p>
          <a:p>
            <a:endParaRPr lang="nl-NL" baseline="0" dirty="0"/>
          </a:p>
          <a:p>
            <a:r>
              <a:rPr lang="nl-NL" u="sng" dirty="0"/>
              <a:t>2.1.2 Gezondheidsbeleid: </a:t>
            </a:r>
            <a:r>
              <a:rPr lang="nl-NL" dirty="0"/>
              <a:t> De verwachting is dat we</a:t>
            </a:r>
            <a:r>
              <a:rPr lang="nl-NL"/>
              <a:t> </a:t>
            </a:r>
            <a:r>
              <a:rPr lang="nl-NL" dirty="0"/>
              <a:t>van de beschikbare middelen voor Ambulante Zorg ongeveer € 100.000 niet </a:t>
            </a:r>
            <a:r>
              <a:rPr lang="nl-NL"/>
              <a:t>besteden </a:t>
            </a:r>
            <a:r>
              <a:rPr lang="nl-NL" dirty="0"/>
              <a:t>in 2021.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11</a:t>
            </a:fld>
            <a:endParaRPr lang="nl-NL" dirty="0"/>
          </a:p>
        </p:txBody>
      </p:sp>
    </p:spTree>
    <p:extLst>
      <p:ext uri="{BB962C8B-B14F-4D97-AF65-F5344CB8AC3E}">
        <p14:creationId xmlns:p14="http://schemas.microsoft.com/office/powerpoint/2010/main" val="188257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r>
              <a:rPr lang="nl-NL" u="sng" dirty="0"/>
              <a:t>Programma Betaalbaarheid Ondersteuning en Zorg: </a:t>
            </a:r>
            <a:r>
              <a:rPr lang="nl-NL" u="none" dirty="0"/>
              <a:t>In het tweede kwartaal 2021 heeft er zoals met uw Raad afgesproken een herijking plaatsgevonden van de businesscases binnen het Programma Betaalbaarheid Ondersteuning en Zorg. Deze herijking heeft geleid tot een bijstelling van de verwachte opbrengsten van de businesscases in 2021 van met € 0,8 miljoen. Dit extra tekort kan opgevangen worden in 2021 doordat de regionale bijdrage aan de risicoverevening Jeugd in 2021 meer afneemt ten opzichte van 2020 dan eerder verwacht. Deze afname wordt gerealiseerd doordat de kosten van de jeugdzorg in Amersfoort minder hard stijgen dan het gemiddelde in onze regio. Deze verminderde stijging is het gevolg van de genomen maatregelen binnen het Programma Betaalbaarheid Ondersteuning en Zorg. Ten opzichte van de transformatie opgave voor 2021 is er een resterend tekort (€ 2,4 miljoen – € 0,8 miljoen) van € -1,6 miljoen. De totale transformatieopgave is in de begroting verdeeld over verschillende budgetten. In het hieronder verder toegelichte tekort van </a:t>
            </a:r>
            <a:r>
              <a:rPr lang="nl-NL" u="none" dirty="0" err="1"/>
              <a:t>Wmo</a:t>
            </a:r>
            <a:r>
              <a:rPr lang="nl-NL" u="none" dirty="0"/>
              <a:t> 2015 en Jeugdzorg voor 2021 is het verwachte tekort op de transformatieopgave opgenomen.</a:t>
            </a:r>
          </a:p>
          <a:p>
            <a:pPr defTabSz="947860">
              <a:defRPr/>
            </a:pPr>
            <a:endParaRPr lang="nl-NL" u="sng" dirty="0"/>
          </a:p>
          <a:p>
            <a:pPr defTabSz="947860">
              <a:defRPr/>
            </a:pPr>
            <a:r>
              <a:rPr lang="nl-NL" u="sng" dirty="0"/>
              <a:t>2.1.3 Wet maatschappelijke ondersteuning (Wmo) - deel huishoudelijke hulp (HH) en rolstoelen, vervoer en woonvoorzieningen (WRV): </a:t>
            </a:r>
            <a:r>
              <a:rPr lang="nl-NL" dirty="0"/>
              <a:t>Per saldo is er sprake van een verwachte overschrijding van € 150.000 voor dit deel van de Wmo-taken. Deze is als volgt opgebouwd: voor Huishoudelijke Hulp verwachten we een overschrijding van het budget met </a:t>
            </a:r>
            <a:r>
              <a:rPr lang="nl-NL" baseline="0" dirty="0"/>
              <a:t>€ </a:t>
            </a:r>
            <a:r>
              <a:rPr lang="nl-NL" dirty="0"/>
              <a:t>675.000. Deze hogere lasten worden vooral veroorzaakt door de aanzuigende werking van het Wmo abonnementstarief. We verwachten een onderbesteding van het budget voor rolstoelen, vervoer en woonvoorzieningen (WRV) van </a:t>
            </a:r>
            <a:r>
              <a:rPr lang="nl-NL" baseline="0" dirty="0"/>
              <a:t>€</a:t>
            </a:r>
            <a:r>
              <a:rPr lang="nl-NL" dirty="0"/>
              <a:t> 525.000.</a:t>
            </a:r>
          </a:p>
          <a:p>
            <a:pPr defTabSz="947860">
              <a:defRPr/>
            </a:pPr>
            <a:endParaRPr lang="nl-NL" dirty="0"/>
          </a:p>
          <a:p>
            <a:pPr defTabSz="947860">
              <a:defRPr/>
            </a:pPr>
            <a:r>
              <a:rPr lang="nl-NL" u="sng" dirty="0"/>
              <a:t>2.1.3 Jeugdhulp en </a:t>
            </a:r>
            <a:r>
              <a:rPr lang="nl-NL" dirty="0"/>
              <a:t>Wmo 2015 (o.a. begeleiding en dagbesteding): Voor jeugdhulp en taken Wmo uit de Wmo 2015 verwachten we, ondanks de extra middelen van het Rijk uit de meicirculaire 2021 van </a:t>
            </a:r>
            <a:r>
              <a:rPr lang="nl-NL" baseline="0" dirty="0"/>
              <a:t>€ </a:t>
            </a:r>
            <a:r>
              <a:rPr lang="nl-NL" dirty="0"/>
              <a:t>4,5 miljoen, een overschrijding van </a:t>
            </a:r>
            <a:r>
              <a:rPr lang="nl-NL" baseline="0" dirty="0"/>
              <a:t>€ </a:t>
            </a:r>
            <a:r>
              <a:rPr lang="nl-NL" dirty="0"/>
              <a:t>3,6 miljoen ten opzichte van de begroting. </a:t>
            </a:r>
          </a:p>
          <a:p>
            <a:pPr defTabSz="947860">
              <a:defRPr/>
            </a:pPr>
            <a:r>
              <a:rPr lang="nl-NL" dirty="0"/>
              <a:t>De </a:t>
            </a:r>
            <a:r>
              <a:rPr lang="nl-NL" baseline="0" dirty="0"/>
              <a:t>€ </a:t>
            </a:r>
            <a:r>
              <a:rPr lang="nl-NL" dirty="0"/>
              <a:t>3,6 miljoen hogere lasten bestaan uit de volgende onderdelen:</a:t>
            </a:r>
          </a:p>
          <a:p>
            <a:pPr marL="177724" indent="-177724" defTabSz="947860">
              <a:buFont typeface="Arial" panose="020B0604020202020204" pitchFamily="34" charset="0"/>
              <a:buChar char="•"/>
              <a:defRPr/>
            </a:pPr>
            <a:r>
              <a:rPr lang="nl-NL" baseline="0" dirty="0"/>
              <a:t>€ </a:t>
            </a:r>
            <a:r>
              <a:rPr lang="nl-NL" dirty="0"/>
              <a:t>1,7 miljoen hogere lasten ambulante begeleiding en behandeling jeugd. Zoals bij de jaarrekening 2020 werd gemeld is er bij ambulante begeleiding en behandeling jeugd een verschuiving van de zwaardere vormen van zorg naar lichtere vormen (van verblijf naar ambulant). Deze jeugdigen hebben een zwaardere hulpvraag de ambulante begeleiding is intensiever en langduriger, en vaak gecombineerd met andere zorgvormen zoals dagactiviteiten en logeren. Wij ontvangen ondanks deze extra lasten in toenemende signalen van wijkteams en aanbieders over stijgende wachttijden.</a:t>
            </a:r>
          </a:p>
          <a:p>
            <a:pPr marL="177724" indent="-177724" defTabSz="947860">
              <a:buFont typeface="Arial" panose="020B0604020202020204" pitchFamily="34" charset="0"/>
              <a:buChar char="•"/>
              <a:defRPr/>
            </a:pPr>
            <a:r>
              <a:rPr lang="nl-NL" baseline="0" dirty="0"/>
              <a:t>€ </a:t>
            </a:r>
            <a:r>
              <a:rPr lang="nl-NL" dirty="0"/>
              <a:t>0,6 miljoen hogere lasten dagactiviteiten, door de verschuiving van zwaardere vormen van zorg naar lichtere vormen van zorg.</a:t>
            </a:r>
          </a:p>
          <a:p>
            <a:pPr marL="177724" indent="-177724" defTabSz="947860">
              <a:buFont typeface="Arial" panose="020B0604020202020204" pitchFamily="34" charset="0"/>
              <a:buChar char="•"/>
              <a:defRPr/>
            </a:pPr>
            <a:r>
              <a:rPr lang="nl-NL" baseline="0" dirty="0"/>
              <a:t>€ </a:t>
            </a:r>
            <a:r>
              <a:rPr lang="nl-NL" dirty="0"/>
              <a:t>0,1 miljoen lagere lasten verblijf. In Amersfoort is er een daling van het aantal jeugdigen in verblijf. Hierdoor is de bijdrage aan de regio lager op basis van de huidige vereveningsafspraken met de regio.</a:t>
            </a:r>
          </a:p>
          <a:p>
            <a:pPr marL="177724" indent="-177724" defTabSz="947860">
              <a:buFont typeface="Arial" panose="020B0604020202020204" pitchFamily="34" charset="0"/>
              <a:buChar char="•"/>
              <a:defRPr/>
            </a:pPr>
            <a:r>
              <a:rPr lang="nl-NL" baseline="0" dirty="0"/>
              <a:t>€ </a:t>
            </a:r>
            <a:r>
              <a:rPr lang="nl-NL" dirty="0"/>
              <a:t>1,4 miljoen hogere lasten ambulante begeleiding volwassenen. Het tekort wordt veroorzaakt door een afname van het aantal cliënten op de lichtere interventie niveaus 1 en 2 versus en toename van het aantal cliënten op de zwaardere interventie niveaus 3 en 4 (per saldo lichte toename). De toename op de zwaardere interventieniveaus wordt verklaard door uitstroom in de GGZ opvang, maatschappelijke opvang en beschermd wonen. In het project Maatregelen betaalbaarheid ondersteuning en zorg zetten we in op doorstroom van de zwaardere groep cliënten naar de Wet Langdurige Zorg (WLZ). De overgang naar de WLZ gaat minder snel dan verwacht.</a:t>
            </a:r>
          </a:p>
          <a:p>
            <a:endParaRPr lang="nl-NL" dirty="0"/>
          </a:p>
          <a:p>
            <a:r>
              <a:rPr lang="nl-NL" u="sng" dirty="0"/>
              <a:t>2.1.3 PGB: </a:t>
            </a:r>
            <a:r>
              <a:rPr lang="nl-NL" dirty="0"/>
              <a:t>Bij de persoonsgebonden budgetten (Pgb’s) Wmo en Jeugd verwachten we </a:t>
            </a:r>
            <a:r>
              <a:rPr lang="nl-NL" baseline="0" dirty="0"/>
              <a:t>€ </a:t>
            </a:r>
            <a:r>
              <a:rPr lang="nl-NL" dirty="0"/>
              <a:t>750.000 hogere lasten dan begroot. Deze hogere lasten worden veroorzaakt door de aanzuigende werking van het abonnementstarief en het feit dat het gemiddelde budget per cliënt is gestegen.</a:t>
            </a:r>
            <a:br>
              <a:rPr lang="nl-NL" dirty="0"/>
            </a:b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12</a:t>
            </a:fld>
            <a:endParaRPr lang="nl-NL" dirty="0"/>
          </a:p>
        </p:txBody>
      </p:sp>
    </p:spTree>
    <p:extLst>
      <p:ext uri="{BB962C8B-B14F-4D97-AF65-F5344CB8AC3E}">
        <p14:creationId xmlns:p14="http://schemas.microsoft.com/office/powerpoint/2010/main" val="271772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2.1.4 Beschermd wonen: </a:t>
            </a:r>
            <a:r>
              <a:rPr lang="nl-NL" dirty="0"/>
              <a:t>We verwachten op Beschermd Wonen, zowel op zorg in natura als op de Pgb’s in totaal € 6,5 miljoen niet [binnen dit programmaonderdeel] te besteden. Dit is opgebouwd uit volume indexatie, ambulantisering zorg, loon en prijsontwikkeling en minder lasten aan Pgb’s. Ten behoeve van de doorstroming Beschermd Wonen naar een lichtere goedkopere vorm van begeleiding is het product Beschermd Thuis ingesteld. De verwachte (niet geraamde) lasten voor 2021 van Beschermd Thuis zijn € 2 miljoen. Per saldo resteert er een verwacht overschot € 4,5 miljoen op de middelen voor Beschermd Wonen. Daarnaast wordt een deel van de kosten voor de doelgroep verantwoord op het programmaonderdeel 2.1.3 [intensieve ambulante begeleiding]. Zoals besproken met de auditcommissie zijn wij voornemens om in de Begroting 2022-2025 de begrote bedragen voor de verschillende taken in lijn te brengen met de verwachte lasten. Per saldo is dit budgetneutraal. </a:t>
            </a:r>
          </a:p>
          <a:p>
            <a:endParaRPr lang="nl-NL" dirty="0"/>
          </a:p>
          <a:p>
            <a:r>
              <a:rPr lang="nl-NL" u="sng" dirty="0"/>
              <a:t>2.1.4 Maatschappelijke opvang en verslavingszorg: </a:t>
            </a:r>
            <a:r>
              <a:rPr lang="nl-NL" dirty="0"/>
              <a:t>De taken voor Maatschappelijke opvang, verslavingszorg/OGGZ worden grotendeels uit Centrumgemeente gelden bekostigd. Voor de extra opvanglocatie Amergaard doen we in 2021 een beroep op de reserve Maatschappelijke opvang. We verwachten op de gemeentelijke middelen 2021 </a:t>
            </a:r>
            <a:r>
              <a:rPr lang="nl-NL" baseline="0" dirty="0"/>
              <a:t>€ </a:t>
            </a:r>
            <a:r>
              <a:rPr lang="nl-NL" dirty="0"/>
              <a:t>750.000 over te houden. </a:t>
            </a:r>
          </a:p>
          <a:p>
            <a:r>
              <a:rPr lang="nl-NL" dirty="0"/>
              <a:t>In de maartbrief/meicirculaire 2021 heeft de gemeente Amersfoort € 152.000 coronamiddelen ontvangen. Dit ter dekking voor de extra kosten die gemeenten maken voor maatschappelijke opvang in coronatijden. We verwachten deze middelen in 2021 in te zetten. </a:t>
            </a:r>
          </a:p>
          <a:p>
            <a:endParaRPr lang="nl-NL" dirty="0"/>
          </a:p>
          <a:p>
            <a:pPr defTabSz="947860">
              <a:defRPr/>
            </a:pPr>
            <a:r>
              <a:rPr lang="nl-NL" baseline="0" dirty="0"/>
              <a:t>Mogelijk ontstaat er door de extra tijdelijke landelijke corona middelen bovenop de bestaande middelen per saldo een onderbesteding op budgetten, omdat bepaalde activiteiten minder of geen doorgang kunnen vinden [bijv. als gevolg van de tijdelijkheid van budgetten en personeelsgebrek bij uitvoerende organisaties]. Op dit moment is er echter nog onvoldoende zicht op dit daadwerkelijk ook tot onderbesteding van middelen zal leiden.</a:t>
            </a:r>
          </a:p>
          <a:p>
            <a:pPr defTabSz="947860">
              <a:defRPr/>
            </a:pPr>
            <a:endParaRPr lang="nl-NL" baseline="0" dirty="0"/>
          </a:p>
          <a:p>
            <a:pPr>
              <a:defRPr/>
            </a:pPr>
            <a:endParaRPr lang="nl-NL" dirty="0"/>
          </a:p>
          <a:p>
            <a:pPr marL="0" marR="0" lvl="0" indent="0" algn="l" defTabSz="947860" rtl="0" eaLnBrk="1" fontAlgn="auto" latinLnBrk="0" hangingPunct="1">
              <a:lnSpc>
                <a:spcPct val="100000"/>
              </a:lnSpc>
              <a:spcBef>
                <a:spcPts val="0"/>
              </a:spcBef>
              <a:spcAft>
                <a:spcPts val="0"/>
              </a:spcAft>
              <a:buClrTx/>
              <a:buSzTx/>
              <a:buFontTx/>
              <a:buNone/>
              <a:tabLst/>
              <a:defRPr/>
            </a:pPr>
            <a:r>
              <a:rPr lang="nl-NL" u="sng" dirty="0"/>
              <a:t>2.1.5 Diversiteit, integratie en toegankelijkheid: </a:t>
            </a:r>
            <a:r>
              <a:rPr lang="nl-NL" dirty="0"/>
              <a:t>We verwachten geen financiële afwijkingen.   </a:t>
            </a:r>
          </a:p>
          <a:p>
            <a:pPr defTabSz="947860">
              <a:defRPr/>
            </a:pPr>
            <a:endParaRPr lang="nl-NL" dirty="0"/>
          </a:p>
          <a:p>
            <a:pPr defTabSz="947860">
              <a:defRPr/>
            </a:pPr>
            <a:endParaRPr lang="nl-NL" baseline="0" dirty="0"/>
          </a:p>
          <a:p>
            <a:endParaRPr lang="nl-NL" dirty="0"/>
          </a:p>
          <a:p>
            <a:pPr defTabSz="947860">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13</a:t>
            </a:fld>
            <a:endParaRPr lang="nl-NL" dirty="0"/>
          </a:p>
        </p:txBody>
      </p:sp>
    </p:spTree>
    <p:extLst>
      <p:ext uri="{BB962C8B-B14F-4D97-AF65-F5344CB8AC3E}">
        <p14:creationId xmlns:p14="http://schemas.microsoft.com/office/powerpoint/2010/main" val="113248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sng" dirty="0"/>
          </a:p>
          <a:p>
            <a:r>
              <a:rPr lang="nl-NL" u="sng" dirty="0"/>
              <a:t>2.1.6 BUIG: uitkeringslasten (Bundeling Uitkeringen Inkomensvoorzieningen Gemeenten)</a:t>
            </a:r>
            <a:r>
              <a:rPr lang="nl-NL" dirty="0"/>
              <a:t>: </a:t>
            </a:r>
          </a:p>
          <a:p>
            <a:r>
              <a:rPr lang="nl-NL" dirty="0"/>
              <a:t>Het betreft diverse uitkeringen op grond van de Participatiewet. Hier wordt een nadeel op de lasten verwacht van € 1,8 miljoen. Bij de inschatting van de lasten hebben wij rekening gehouden met de effecten van de coronacrisis. Het volumeaantal is hierdoor dit jaar met 1 % gestegen. Wij verwachten dat dit vanwege nawerkingseffecten nog verder doorzet en eind 2021 het volumeaantal met 3% gestegen is. Het nadeel op de lasten moet in samenhang bezien worden met het voordeel op de baten. De inschatting is dat de baten€ 1,3 miljoen hoger uitvallen . Dit bestaand voor€ 0,3 miljoen uit een bijstelling in het ‘nader voorlopig budget’ budget van het Rijk. Daarnaast verwachten wij dat het definitief budget, welke in oktober 2021 bekend wordt gemaakt, als gevolg van loon- en prijsbijstelling met ongeveer € 1,0 miljoen bijgesteld zal worden. Het saldo van lasten en baten BUIG wordt momenteel ingeschat op een nadeel van incidenteel € 0,5 miljoen. Structureel is de verwachting dat de Rijksbaten en de lasten met elkaar in de pas blijven lopen.</a:t>
            </a:r>
          </a:p>
          <a:p>
            <a:r>
              <a:rPr lang="nl-NL" dirty="0"/>
              <a:t> </a:t>
            </a:r>
          </a:p>
          <a:p>
            <a:r>
              <a:rPr lang="nl-NL" u="sng" dirty="0"/>
              <a:t>2.1.6. Zelfstandige regeling Tozo: </a:t>
            </a:r>
            <a:r>
              <a:rPr lang="nl-NL" dirty="0"/>
              <a:t>In 2021 zijn tot op heden voor TOZO 4 € 4,7 miljoen aan uitkeringen levensonderhoud en bedrijfskredieten verstrekt. Op basis van de verstrekte voorschotten van het Rijk gaan we er op dit moment van uit dat in 2021 € 7,3 miljoen aan lasten gemaakt zal worden. De lasten worden volledig door het Rijk gecompenseerd. Hierdoor ontstaat uiteindelijk geen financieel nadeel. Voor compensatie van uitvoeringskosten wordt door het Rijk een vast bedrag per beschikking gehanteerd. Voor nu maken wij de inschatting dat dit voldoende is om de uitvoeringslasten mee te dekken.</a:t>
            </a:r>
          </a:p>
          <a:p>
            <a:endParaRPr lang="nl-NL" dirty="0"/>
          </a:p>
          <a:p>
            <a:r>
              <a:rPr lang="nl-NL" u="sng" dirty="0"/>
              <a:t>2.1.6. TONK: </a:t>
            </a:r>
            <a:r>
              <a:rPr lang="nl-NL" dirty="0"/>
              <a:t>voor de Tijdelijke Overbruggingsregeling Noodzakelijke Kosten is in via de meicirculaire een bedrag van ca € 640.000 beschikbaar gesteld (op een landelijk bedrag van €  65 miljoen). Daarnaast heeft het Rijk reeds aangegeven dat bij septembercirculaire aanvullend € 195 miljoen landelijk verdeeld zal worden. Dat brengt de totale baten voor Amersfoort voor de TONK in 2021 op ca € 2,6 miljoen. Op dit moment wordt de Amersfoortse uitvoering nader vormgegeven/ aangepast. We willen de middelen voor dit doel besteden (waarmee de regeling budgettair neutraal verloopt), het is echter mogelijk dat uiteindelijk bij jaarrekening zal blijken dat er op dit onderdeel middelen overgehouden worden.</a:t>
            </a:r>
          </a:p>
          <a:p>
            <a:endParaRPr lang="nl-NL" dirty="0"/>
          </a:p>
          <a:p>
            <a:r>
              <a:rPr lang="nl-NL" u="sng" dirty="0"/>
              <a:t>2.1.6. Minima (Bijzondere Bijstand): </a:t>
            </a:r>
            <a:r>
              <a:rPr lang="nl-NL" dirty="0"/>
              <a:t>Door corona zien we een toenemend beroep op de Bijzonder Bijstand. In de septembercirculaire 2020 zijn extra middelen toegezegd voor 2021. Voorlopig schatten we de extra lasten ten opzichte van de begroting op € 200.000. Dit kan nog wijzigen nadat de toegezegde middelen definitief zijn vastgesteld.</a:t>
            </a:r>
          </a:p>
          <a:p>
            <a:endParaRPr lang="nl-NL" dirty="0"/>
          </a:p>
          <a:p>
            <a:r>
              <a:rPr lang="nl-NL" u="sng" dirty="0"/>
              <a:t>2.1.6. Re-integratiemiddelen: </a:t>
            </a:r>
            <a:r>
              <a:rPr lang="nl-NL" dirty="0"/>
              <a:t>Door gevolgen van corona wordt er een lagere inzet van de reguliere re-integratiemiddelen verwacht. Hierdoor ontstaat een totaal verwacht overschot van € 1.400.000. Hiervan onderdeel is de coronacompensatie van € 900.000 voor re-integratiemiddelen . </a:t>
            </a:r>
          </a:p>
          <a:p>
            <a:endParaRPr lang="nl-NL" dirty="0"/>
          </a:p>
          <a:p>
            <a:r>
              <a:rPr lang="nl-NL" u="sng" dirty="0"/>
              <a:t>2.1.6. RWA: </a:t>
            </a:r>
            <a:r>
              <a:rPr lang="nl-NL" dirty="0"/>
              <a:t>Door een aanpassing van de Rijkssubsidie over 2021 (meicirculaire 2021) ontstaat er, bovenop de informatie die al verwerkt is in de kadernota 2022-2025, een voordeel in de lasten van afgerond € 400.000 voor het jaar 2021 . De structurele doorwerking hiervan (aflopend naar € 100.000 vanaf 2025 en verder) wordt meegenomen in de begroting 2022-2025.  </a:t>
            </a:r>
          </a:p>
          <a:p>
            <a:endParaRPr lang="nl-NL" dirty="0"/>
          </a:p>
          <a:p>
            <a:r>
              <a:rPr lang="nl-NL" u="sng" dirty="0"/>
              <a:t>2.1.6. Regiogelden: </a:t>
            </a:r>
            <a:r>
              <a:rPr lang="nl-NL" dirty="0"/>
              <a:t>Regionaal mobiliteitsteam: door gevolgen coronamaatregelen een voordeel van € 150.000 door minder trajecten en begeleiding. </a:t>
            </a:r>
          </a:p>
          <a:p>
            <a:r>
              <a:rPr lang="nl-NL" dirty="0"/>
              <a:t>Coronabudget, Jeugdwerkloosheid: door gevolgen coronamaatregelen pas in tweede helft 2021 benutting van middelen. Een verwacht overschot van € 500.000. </a:t>
            </a:r>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14</a:t>
            </a:fld>
            <a:endParaRPr lang="nl-NL" dirty="0"/>
          </a:p>
        </p:txBody>
      </p:sp>
    </p:spTree>
    <p:extLst>
      <p:ext uri="{BB962C8B-B14F-4D97-AF65-F5344CB8AC3E}">
        <p14:creationId xmlns:p14="http://schemas.microsoft.com/office/powerpoint/2010/main" val="324849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2.2.2 SPUK: </a:t>
            </a:r>
            <a:r>
              <a:rPr lang="nl-NL" dirty="0"/>
              <a:t>Het </a:t>
            </a:r>
            <a:r>
              <a:rPr lang="nl-NL"/>
              <a:t>Rijk </a:t>
            </a:r>
            <a:r>
              <a:rPr lang="nl-NL" dirty="0"/>
              <a:t>heeft de gemeente Amersfoort een specifieke uitkering (SPUK) voor toezicht en handhaving toegekend. Het gaat om een incidentele uitkering van maximaal € 480.000 in 2021 die is bedoeld om tijdelijk ondersteunende werkzaamheden mogelijk te maken om zo de reguliere inzet op toezicht en handhavingstaken, met het oog op de corona maatregelen, te kunnen ontlasten. Deze SPUK wordt ingezet voor gastheren/vrouwen om de weg te wijzen, aan te spreken en voorlichting te geven. Daarnaast kunnen eenvoudige handhavingstaken gedaan worden zoals het verwijderen van fietsen of huisvuilzakkencontrole, taken waarbij geen contact nodig is met overtreders. Het is niet waarschijnlijk dat dit gehele bedrag besteed wordt. Het niet bestede deel wordt teruggestort aan het Rijk. Daarmee is deze regeling in de basis budgettair neutraal. Mogelijk resteert een beperkt bedrag dat niet voor vergoeding in aanmerking komt (loonkosten boven het maximale vergoedingsbedrag van de regeling). Deze zullen meelopen in de gemeentelijke jaarrekening 2021.</a:t>
            </a:r>
          </a:p>
          <a:p>
            <a:endParaRPr lang="nl-NL" b="1" dirty="0"/>
          </a:p>
          <a:p>
            <a:r>
              <a:rPr lang="nl-NL" u="sng" dirty="0"/>
              <a:t>2.2.2. Bijdrage VRU (VeiligheidsRegio Utrecht):  </a:t>
            </a:r>
            <a:r>
              <a:rPr lang="nl-NL" dirty="0"/>
              <a:t>Als gevolg van de bijstelling van de loon- en prijsaanpassingen wordt de bijdrage voor het gemeentelijk basistakenpakket voor Amersfoort in de actualisatie van de VRU-begroting 2021 verlaagd met € 125.000. Deze verlaging is incidenteel. Tegenover deze verlaging van de bijdrage staan niet voorziene uitgaven voor het aanpassen van de brandweerkazernes (o.a. installatie airconditionings) voor een bedrag van ongeveer € 20.000 (incidenteel).</a:t>
            </a:r>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15</a:t>
            </a:fld>
            <a:endParaRPr lang="nl-NL" dirty="0"/>
          </a:p>
        </p:txBody>
      </p:sp>
    </p:spTree>
    <p:extLst>
      <p:ext uri="{BB962C8B-B14F-4D97-AF65-F5344CB8AC3E}">
        <p14:creationId xmlns:p14="http://schemas.microsoft.com/office/powerpoint/2010/main" val="37083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3.1.1 </a:t>
            </a:r>
            <a:r>
              <a:rPr lang="nl-NL" u="sng" dirty="0"/>
              <a:t>Markt &amp; Haven gelden: </a:t>
            </a:r>
            <a:r>
              <a:rPr lang="nl-NL" dirty="0"/>
              <a:t>Door de beperkende maatregelen inzake de Coronacrisis worden de opbrengsten niet gehaald. Het Rijk heeft de toezegging gedaan om misgelopen baten te compenseren. Hieronder vallen ook de markt- en havengelden. Het is nog niet bekend hoe hoog de compensatie voor misgelopen baten gaat uitvallen.</a:t>
            </a:r>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16</a:t>
            </a:fld>
            <a:endParaRPr lang="nl-NL" dirty="0"/>
          </a:p>
        </p:txBody>
      </p:sp>
    </p:spTree>
    <p:extLst>
      <p:ext uri="{BB962C8B-B14F-4D97-AF65-F5344CB8AC3E}">
        <p14:creationId xmlns:p14="http://schemas.microsoft.com/office/powerpoint/2010/main" val="391796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710896">
              <a:defRPr/>
            </a:pPr>
            <a:r>
              <a:rPr lang="nl-NL" u="sng" dirty="0">
                <a:solidFill>
                  <a:schemeClr val="dk1"/>
                </a:solidFill>
              </a:rPr>
              <a:t>3.2.1. Toelichting uitvoeringsprogramma Jeugd &amp; Onderwijs (UPJO), Onderwijs aan nieuwkomers: We verwachten een incidentele onderbesteding van € 120.000 door</a:t>
            </a:r>
            <a:r>
              <a:rPr lang="nl-NL" dirty="0">
                <a:solidFill>
                  <a:schemeClr val="dk1"/>
                </a:solidFill>
              </a:rPr>
              <a:t> lagere subsidielasten voor basisvaardigheden en diversiteit, deels veroorzaakt door lagere </a:t>
            </a:r>
            <a:r>
              <a:rPr lang="nl-NL">
                <a:solidFill>
                  <a:schemeClr val="dk1"/>
                </a:solidFill>
              </a:rPr>
              <a:t>vaststelling </a:t>
            </a:r>
            <a:r>
              <a:rPr lang="nl-NL" dirty="0">
                <a:solidFill>
                  <a:schemeClr val="dk1"/>
                </a:solidFill>
              </a:rPr>
              <a:t>van subsidies uit voorgaande jaren.</a:t>
            </a:r>
            <a:br>
              <a:rPr lang="nl-NL" dirty="0">
                <a:solidFill>
                  <a:schemeClr val="dk1"/>
                </a:solidFill>
              </a:rPr>
            </a:br>
            <a:br>
              <a:rPr lang="nl-NL" dirty="0">
                <a:solidFill>
                  <a:schemeClr val="dk1"/>
                </a:solidFill>
              </a:rPr>
            </a:br>
            <a:r>
              <a:rPr lang="nl-NL" u="sng" dirty="0"/>
              <a:t>3.2.1 </a:t>
            </a:r>
            <a:r>
              <a:rPr lang="nl-NL" b="0" u="sng" baseline="0" dirty="0"/>
              <a:t>Toelichting </a:t>
            </a:r>
            <a:r>
              <a:rPr lang="nl-NL" b="0" u="sng" dirty="0"/>
              <a:t>Onderwijsbeleid,</a:t>
            </a:r>
            <a:r>
              <a:rPr lang="nl-NL" b="0" u="sng" baseline="0" dirty="0"/>
              <a:t> extra corona-middelen: </a:t>
            </a:r>
            <a:r>
              <a:rPr lang="nl-NL" b="0" baseline="0" dirty="0"/>
              <a:t>Dit jaar (en de komende jaren) </a:t>
            </a:r>
            <a:r>
              <a:rPr lang="nl-NL" dirty="0"/>
              <a:t>krijgen we </a:t>
            </a:r>
            <a:r>
              <a:rPr lang="nl-NL" b="0" baseline="0" dirty="0"/>
              <a:t>extra corona-middelen toegekend. </a:t>
            </a:r>
            <a:r>
              <a:rPr lang="nl-NL" dirty="0"/>
              <a:t>We verwachten </a:t>
            </a:r>
            <a:r>
              <a:rPr lang="nl-NL" b="0" baseline="0" dirty="0"/>
              <a:t>niet al deze middelen </a:t>
            </a:r>
            <a:r>
              <a:rPr lang="nl-NL" dirty="0"/>
              <a:t>te besteden </a:t>
            </a:r>
            <a:r>
              <a:rPr lang="nl-NL" b="0" baseline="0" dirty="0"/>
              <a:t>in het jaar </a:t>
            </a:r>
            <a:r>
              <a:rPr lang="nl-NL" dirty="0"/>
              <a:t>van toekenning </a:t>
            </a:r>
            <a:r>
              <a:rPr lang="nl-NL" b="0" baseline="0" dirty="0"/>
              <a:t>door het </a:t>
            </a:r>
            <a:r>
              <a:rPr lang="nl-NL" dirty="0"/>
              <a:t>Rijk </a:t>
            </a:r>
            <a:r>
              <a:rPr lang="nl-NL" b="0" baseline="0" dirty="0"/>
              <a:t>aan de gemeente. Het eventuele voordeel is echter nog niet te bepalen is </a:t>
            </a:r>
            <a:r>
              <a:rPr lang="nl-NL" dirty="0"/>
              <a:t>en ook afhankelijk </a:t>
            </a:r>
            <a:r>
              <a:rPr lang="nl-NL" b="0" baseline="0" dirty="0"/>
              <a:t>van de </a:t>
            </a:r>
            <a:r>
              <a:rPr lang="nl-NL" dirty="0"/>
              <a:t>voorwaarden die het Rijk stelt aan </a:t>
            </a:r>
            <a:r>
              <a:rPr lang="nl-NL" b="0" baseline="0" dirty="0"/>
              <a:t>de </a:t>
            </a:r>
            <a:r>
              <a:rPr lang="nl-NL" dirty="0"/>
              <a:t>besteding</a:t>
            </a:r>
            <a:r>
              <a:rPr lang="nl-NL" b="0" baseline="0" dirty="0"/>
              <a:t>.</a:t>
            </a:r>
          </a:p>
          <a:p>
            <a:pPr defTabSz="710896">
              <a:defRPr/>
            </a:pPr>
            <a:endParaRPr lang="nl-NL" b="0" baseline="0" dirty="0"/>
          </a:p>
          <a:p>
            <a:pPr defTabSz="710896">
              <a:defRPr/>
            </a:pPr>
            <a:r>
              <a:rPr lang="nl-NL" b="0" u="sng" baseline="0" dirty="0"/>
              <a:t>3.2.1. Toelichting Investeringsfonds Onderwijs &amp; Economie: </a:t>
            </a:r>
            <a:r>
              <a:rPr lang="nl-NL" dirty="0"/>
              <a:t>In </a:t>
            </a:r>
            <a:r>
              <a:rPr lang="nl-NL" b="0" baseline="0" dirty="0"/>
              <a:t>de </a:t>
            </a:r>
            <a:r>
              <a:rPr lang="nl-NL" dirty="0"/>
              <a:t>begroting </a:t>
            </a:r>
            <a:r>
              <a:rPr lang="nl-NL" b="0" baseline="0" dirty="0"/>
              <a:t>zijn voor 2021 extra middelen opgenomen voor het </a:t>
            </a:r>
            <a:r>
              <a:rPr lang="nl-NL" dirty="0"/>
              <a:t>Investeringsfonds </a:t>
            </a:r>
            <a:r>
              <a:rPr lang="nl-NL" b="0" baseline="0" dirty="0"/>
              <a:t>Onderwijs (&amp; Economie). Mede door corona is het lastig om met het werkveld </a:t>
            </a:r>
            <a:r>
              <a:rPr lang="nl-NL" dirty="0"/>
              <a:t>de </a:t>
            </a:r>
            <a:r>
              <a:rPr lang="nl-NL" b="0" baseline="0" dirty="0"/>
              <a:t>beschikbare budgetten te besteden, te meer daar er in 2021 extra middelen voor onderwijsdoeleinden beschikbaar worden gesteld door het </a:t>
            </a:r>
            <a:r>
              <a:rPr lang="nl-NL" dirty="0"/>
              <a:t>Rijk</a:t>
            </a:r>
            <a:r>
              <a:rPr lang="nl-NL" b="0" baseline="0" dirty="0"/>
              <a:t>. Het voordeel op het </a:t>
            </a:r>
            <a:r>
              <a:rPr lang="nl-NL" dirty="0"/>
              <a:t>onderwijsdeel </a:t>
            </a:r>
            <a:r>
              <a:rPr lang="nl-NL" b="0" baseline="0" dirty="0"/>
              <a:t>van dit investeringsfonds wordt ingeschat op ca. € 300.000. </a:t>
            </a:r>
            <a:endParaRPr lang="nl-NL" dirty="0"/>
          </a:p>
          <a:p>
            <a:pPr defTabSz="710896">
              <a:defRPr/>
            </a:pPr>
            <a:endParaRPr lang="nl-NL" dirty="0"/>
          </a:p>
          <a:p>
            <a:pPr defTabSz="710896">
              <a:defRPr/>
            </a:pPr>
            <a:r>
              <a:rPr lang="nl-NL" u="sng" dirty="0"/>
              <a:t>3.2.1 Project Johan van Oldenbarnevelt:</a:t>
            </a:r>
            <a:r>
              <a:rPr lang="nl-NL" dirty="0"/>
              <a:t> Ten behoeve van de vernieuwbouw van het Johan Van Oldenbarnevelt-gymnasium hebben we u een aanvullend kredietvoorstel gedaan van € 242.000 (exploitatielast € 8.500 per jaar). Dit in verband met de indexering van de bouwkosten door uitstel van sloop van het middendeel van het schoolgebouw. Dit kredietvoorstel is geagendeerd voor 13 juli 2021. Wij streven er naar uw Raad voor het zomerreces te informeren over het proces en de financiële afwikkeling van </a:t>
            </a:r>
            <a:r>
              <a:rPr lang="nl-NL" b="0" baseline="0" dirty="0"/>
              <a:t>deze </a:t>
            </a:r>
            <a:r>
              <a:rPr lang="nl-NL" dirty="0"/>
              <a:t>vernieuwbouw.</a:t>
            </a:r>
            <a:endParaRPr lang="nl-NL" b="0" baseline="0" dirty="0"/>
          </a:p>
          <a:p>
            <a:pPr defTabSz="710896">
              <a:defRPr/>
            </a:pPr>
            <a:br>
              <a:rPr lang="nl-NL" b="0" baseline="0" dirty="0"/>
            </a:br>
            <a:endParaRPr lang="nl-NL" b="0" baseline="0" dirty="0"/>
          </a:p>
          <a:p>
            <a:pPr defTabSz="710896">
              <a:defRPr/>
            </a:pPr>
            <a:endParaRPr lang="nl-NL" b="1" baseline="0" dirty="0"/>
          </a:p>
          <a:p>
            <a:pPr defTabSz="710896"/>
            <a:endParaRPr lang="nl-NL" dirty="0">
              <a:solidFill>
                <a:schemeClr val="dk1"/>
              </a:solidFill>
            </a:endParaRPr>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17</a:t>
            </a:fld>
            <a:endParaRPr lang="nl-NL" dirty="0"/>
          </a:p>
        </p:txBody>
      </p:sp>
    </p:spTree>
    <p:extLst>
      <p:ext uri="{BB962C8B-B14F-4D97-AF65-F5344CB8AC3E}">
        <p14:creationId xmlns:p14="http://schemas.microsoft.com/office/powerpoint/2010/main" val="152939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710896">
              <a:defRPr/>
            </a:pPr>
            <a:r>
              <a:rPr lang="nl-NL" u="sng" dirty="0">
                <a:solidFill>
                  <a:schemeClr val="dk1"/>
                </a:solidFill>
              </a:rPr>
              <a:t>3.3.1. Toelichting subsidies sportactiviteiten en sportinvesteringen: We verwachten van de </a:t>
            </a:r>
            <a:r>
              <a:rPr lang="nl-NL" dirty="0">
                <a:solidFill>
                  <a:schemeClr val="dk1"/>
                </a:solidFill>
              </a:rPr>
              <a:t>beschikbare middelen voor subsidies sportactiviteiten en sportinvesteringen in 2021 € 200.000 niet te besteden.  Waar andere jaren sprake was van een groter aantal aanvragen ten opzichte van het beschikbaar budget, ramen wij dit jaar onderbesteding die gerelateerd is aan de corona pandemie. Verenigingen zijn druk bezig met het opstarten van hun reguliere verenigingsactiviteiten en competities. Zij stellen zich door corona nog terughoudend op met het aanvragen van subsidies voor investeringen en activiteiten.</a:t>
            </a:r>
          </a:p>
          <a:p>
            <a:pPr defTabSz="947860">
              <a:defRPr/>
            </a:pPr>
            <a:endParaRPr lang="nl-NL" u="sng" dirty="0"/>
          </a:p>
          <a:p>
            <a:pPr defTabSz="947860">
              <a:defRPr/>
            </a:pPr>
            <a:r>
              <a:rPr lang="nl-NL" u="sng" dirty="0">
                <a:solidFill>
                  <a:schemeClr val="dk1"/>
                </a:solidFill>
              </a:rPr>
              <a:t>3.3.1 Toelichting sport en bewegen in de openbare ruimte: </a:t>
            </a:r>
            <a:r>
              <a:rPr lang="nl-NL" dirty="0">
                <a:solidFill>
                  <a:schemeClr val="dk1"/>
                </a:solidFill>
              </a:rPr>
              <a:t>Voor investeringen in beweegvoorzieningen in de openbare ruimte is binnen het programma sport een budget beschikbaar van € 125.000. Plannen voor realisatie van voorzieningen zitten in de pijplijn. Deze plannen worden veelal in samenwerking met de aanpak van andere openbare werken uitgevoerd. Deze voorzieningen gerealiseerd met budget van zowel Sport als andere programma's van de gemeenten en van derden. Mede hierdoor is het onzeker of deze plannen al in 2021 worden afgerond. Vooralsnog is een eventueel voordeel op deze post niet in te schatten en wordt deze post hier als p.m. aangehouden.</a:t>
            </a:r>
          </a:p>
          <a:p>
            <a:pPr defTabSz="710896">
              <a:defRPr/>
            </a:pPr>
            <a:endParaRPr lang="nl-NL" dirty="0">
              <a:solidFill>
                <a:schemeClr val="dk1"/>
              </a:solidFill>
            </a:endParaRPr>
          </a:p>
          <a:p>
            <a:pPr defTabSz="710896">
              <a:defRPr/>
            </a:pPr>
            <a:r>
              <a:rPr lang="nl-NL" u="sng" dirty="0">
                <a:solidFill>
                  <a:schemeClr val="dk1"/>
                </a:solidFill>
              </a:rPr>
              <a:t>3.3.1 Toelichting sportcentrum Amerena: </a:t>
            </a:r>
            <a:r>
              <a:rPr lang="nl-NL" dirty="0"/>
              <a:t>Zoals afgesproken en uw Raad eerder meegedeeld, worden op basis van praktijkervaringen in de exploitatie en het onderhoud van het gebouw afwijkingen ten opzichte van de oorspronkelijke raming voor de exploitatie van Amerena in beeld gebracht. SRO verwerkt deze afwijkingen (zowel positief als negatief) momenteel in een definitieve exploitatieaanbieding. Deze nieuwe exploitatieaanbieding zal (net als de eerdere exploitatieramingen) extern worden getoetst. Mogelijk is per saldo een hogere exploitatiebijdrage nodig. Dit is nu echter nog niet in te schatten; vandaar dat deze post hier op p.m. is gezet. Wij verwachten dit proces binnen enkele maanden te kunnen afronden. Wij zullen de uitkomsten op dat moment nader met de Raad bespreken.</a:t>
            </a:r>
          </a:p>
          <a:p>
            <a:endParaRPr lang="nl-NL" dirty="0"/>
          </a:p>
          <a:p>
            <a:pPr defTabSz="947860">
              <a:defRPr/>
            </a:pPr>
            <a:r>
              <a:rPr lang="nl-NL" u="sng" dirty="0">
                <a:solidFill>
                  <a:schemeClr val="dk1"/>
                </a:solidFill>
              </a:rPr>
              <a:t>3.3.1 Toelichting aanpak bronpomp Bosbad: </a:t>
            </a:r>
            <a:r>
              <a:rPr lang="nl-NL" dirty="0"/>
              <a:t>De huidige bronpomp van het Bosbad voldoet niet meer. Deze moet vervangen worden. Het slaan van een nieuwe bron en de plaatsing van een nieuwe bronpomp met een grotere capaciteit versnelt ook het vullen van het bad met drie weken. Vervanging van de bronpomp sluit ook aan de renovatiescenario’s uit het Synarchis-rapport en verbetert de uitvoerbaarheid daarvan.</a:t>
            </a:r>
          </a:p>
          <a:p>
            <a:pPr defTabSz="947860">
              <a:defRPr/>
            </a:pPr>
            <a:endParaRPr lang="nl-NL" dirty="0"/>
          </a:p>
          <a:p>
            <a:pPr defTabSz="947860">
              <a:defRPr/>
            </a:pPr>
            <a:r>
              <a:rPr lang="nl-NL" u="sng" dirty="0">
                <a:solidFill>
                  <a:schemeClr val="dk1"/>
                </a:solidFill>
              </a:rPr>
              <a:t>3.3.1 Rijkscompensatie zwembaden vanwege corona: </a:t>
            </a:r>
            <a:r>
              <a:rPr lang="nl-NL" dirty="0">
                <a:solidFill>
                  <a:schemeClr val="dk1"/>
                </a:solidFill>
              </a:rPr>
              <a:t>In 2021 verwachten we voor zowel het jaar 2020 als het jaar 2021 compensatie voor geleden exploitatieverliezen door corona op de zwembaden. De baten en lasten zullen gelijk zijn, doordat we aanvragen o.b.v. daadwerkelijke exploitatieverliezen van SRO. De ontvangen rijksmiddelen verstrekken we aan SRO in de vorm van huurkorting en/of aanvullende exploitatiebijdragen. De baten en lasten voor het deel dat betrekking heeft op 2020 is € 637.000. Voor 2021 is het bedrag nog niet bekend. </a:t>
            </a: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18</a:t>
            </a:fld>
            <a:endParaRPr lang="nl-NL" dirty="0"/>
          </a:p>
        </p:txBody>
      </p:sp>
    </p:spTree>
    <p:extLst>
      <p:ext uri="{BB962C8B-B14F-4D97-AF65-F5344CB8AC3E}">
        <p14:creationId xmlns:p14="http://schemas.microsoft.com/office/powerpoint/2010/main" val="22075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r>
              <a:rPr lang="nl-NL" b="0" u="sng" dirty="0"/>
              <a:t>3.4.1. Cultureel klimaat: </a:t>
            </a:r>
            <a:r>
              <a:rPr lang="nl-NL" dirty="0"/>
              <a:t>In de decembercirculaire 2020 is door het Rijk voor 2021 bijna € 2,1 miljoen beschikbaar gesteld voor ondersteuning cultureel klimaat. In de Rib 2021-049 van 11 mei jl. heeft u kennis kunnen nemen van het plan hoe we deze middelen volledig gaan inzetten om het doel te realiseren. Daarnaast wordt in het raadsvoorstel meicirculaire alvast € 400.000 culturele coronasteun vanuit het Rijk toegevoegd aan het programma cultuur. Bij septembercirculaire wordt het definitieve bedrag bekend gemaakt. </a:t>
            </a:r>
            <a:r>
              <a:rPr lang="nl-NL" b="1" dirty="0"/>
              <a:t>Omdat we de genoemde bedragen via begrotingswijziging toevoegen aan programma 3.4 cultuur en tevens volledig zullen besteden worden ze in het overzicht niet zichtbaar als afwijking</a:t>
            </a:r>
            <a:r>
              <a:rPr lang="nl-NL" dirty="0"/>
              <a:t>. Vanwege de omvang en relevantie worden ze hier echter wel genoemd. Zie ook de sheet corona-overzicht 2021 verderop in deze presentatie.</a:t>
            </a:r>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19</a:t>
            </a:fld>
            <a:endParaRPr lang="nl-NL" dirty="0"/>
          </a:p>
        </p:txBody>
      </p:sp>
    </p:spTree>
    <p:extLst>
      <p:ext uri="{BB962C8B-B14F-4D97-AF65-F5344CB8AC3E}">
        <p14:creationId xmlns:p14="http://schemas.microsoft.com/office/powerpoint/2010/main" val="99440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Zomerrapportage gaan we uit van de financiële afwijkingen ten opzichte van de laatst gewijzigde begroting 2021.</a:t>
            </a:r>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a:t>
            </a:fld>
            <a:endParaRPr lang="nl-NL" dirty="0"/>
          </a:p>
        </p:txBody>
      </p:sp>
    </p:spTree>
    <p:extLst>
      <p:ext uri="{BB962C8B-B14F-4D97-AF65-F5344CB8AC3E}">
        <p14:creationId xmlns:p14="http://schemas.microsoft.com/office/powerpoint/2010/main" val="190685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u="sng" dirty="0"/>
              <a:t>4.1.2 Tekort op digitale communicatie: </a:t>
            </a:r>
            <a:r>
              <a:rPr lang="nl-NL" dirty="0"/>
              <a:t>Communicatie via website, social media en andere digitale kanalen zijn inmiddels niet meer weg te denken uit onze externe communicatie en informatievoorziening. In de kaderbrief die 15 juli 2020 is vastgesteld is dit ook gesignaleerd. In de begroting van 2021 is echter geen budget opgenomen voor deze autonome ontwikkeling (wel weer in de begroting van 2022). Voor 2021 is er daardoor een tekort. Daarbij is een bezuiniging op de stadsberichten ingeboekt die niet kon worden geëffectueerd (vanwege de latere inwerkingtreding van de Wet op de Elektronische Publicaties moeten wij nog steeds de bekendmakingen in de stadsberichten publiceren). In totaal verwachten wij dit jaar een negatieve afwijking van incidenteel € 100.000. </a:t>
            </a:r>
          </a:p>
          <a:p>
            <a:pPr defTabSz="947860">
              <a:defRPr/>
            </a:pPr>
            <a:endParaRPr lang="nl-NL" u="sng" dirty="0"/>
          </a:p>
          <a:p>
            <a:pPr defTabSz="947860">
              <a:defRPr/>
            </a:pPr>
            <a:r>
              <a:rPr lang="nl-NL" u="sng" dirty="0"/>
              <a:t>4.1.3. Lagere omzet producten burgerzaken</a:t>
            </a:r>
            <a:r>
              <a:rPr lang="nl-NL" dirty="0"/>
              <a:t>: Het verstrekken van reisdocumenten verwachten wij gemiddeld met 81% t.o.v. de begroting te realiseren. Deels is dit een voortzetting van de trend van de laatste twee jaren (reisdocumentendip) en deels is het "Corona“ effect. De Coronacrisis heeft ook effect op de verstrekkingen van rijbewijzen -/- 10% en Verklaringen omtrent gedrag (V.O.G.'s) -/- 50% t.o.v. de begroting. Dit geldt ook voor overige producten, zoals bijvoorbeeld: uittreksels BRP, huwelijken en geregistreerd partnerschap. Van het nadeel op de baten is € 200.000 Corona gerelateerd. Als gevolg van het minder verstrekken van reisdocumenten, rijbewijzen en VOG's is er een voordeel op de betaalde leges van € 75.000.</a:t>
            </a:r>
          </a:p>
          <a:p>
            <a:pPr defTabSz="947860">
              <a:defRPr/>
            </a:pPr>
            <a:endParaRPr lang="nl-NL" dirty="0"/>
          </a:p>
          <a:p>
            <a:pPr defTabSz="947860">
              <a:defRPr/>
            </a:pPr>
            <a:r>
              <a:rPr lang="nl-NL" u="sng" dirty="0"/>
              <a:t>4.1.3 Tweede Kamerverkiezingen: </a:t>
            </a:r>
            <a:r>
              <a:rPr lang="nl-NL" dirty="0"/>
              <a:t>Voor het organiseren van de Tweede Kamer verkiezingen hebben wij in de begroting € 370.000 geraamd. In 2020 en 2021 hebben wij van het Rijk extra middelen ontvangen van in totaal € 470.000 voor het nemen van Corona maatregelen tijdens de verkiezingen. Hiervan is € 68.000 als dekking voor de voorbereiding van de verkiezingen, in 2020 gebruikt. De totale lasten van de Tweede Kamer verkiezingen zijn € 1.121.200 (inclusief de voorbereidingskosten van € 68.000 in 2020). Hiervan hebben wij voor het nemen van de Corona maatregelen € 695.000 uitgegeven. </a:t>
            </a:r>
          </a:p>
          <a:p>
            <a:pPr defTabSz="947860">
              <a:defRPr/>
            </a:pPr>
            <a:endParaRPr lang="nl-NL" dirty="0"/>
          </a:p>
          <a:p>
            <a:pPr defTabSz="947860">
              <a:defRPr/>
            </a:pPr>
            <a:r>
              <a:rPr lang="nl-NL" u="sng" dirty="0"/>
              <a:t>4.1.3 Leges</a:t>
            </a:r>
            <a:r>
              <a:rPr lang="nl-NL" u="sng" baseline="0" dirty="0"/>
              <a:t> omgevingsvergunningen:</a:t>
            </a:r>
            <a:r>
              <a:rPr lang="nl-NL" u="none" baseline="0" dirty="0"/>
              <a:t> </a:t>
            </a:r>
            <a:r>
              <a:rPr lang="nl-NL" dirty="0"/>
              <a:t>Er is dit jaar sprake van een toename van het aantal aanvragen voor omgevingsvergunningen</a:t>
            </a:r>
            <a:r>
              <a:rPr lang="nl-NL" baseline="0" dirty="0"/>
              <a:t> ten opzichte van het geprognotiseerde aantal vergunningen. </a:t>
            </a:r>
            <a:r>
              <a:rPr lang="nl-NL" dirty="0"/>
              <a:t>Het betreft hier met name de grotere projecten. </a:t>
            </a:r>
            <a:r>
              <a:rPr lang="nl-NL" baseline="0" dirty="0"/>
              <a:t>Hierdoor zijn er </a:t>
            </a:r>
            <a:r>
              <a:rPr lang="nl-NL" dirty="0"/>
              <a:t>voor € 1,6 miljoen </a:t>
            </a:r>
            <a:r>
              <a:rPr lang="nl-NL" baseline="0" dirty="0"/>
              <a:t>meer legesopbrengsten dan verwacht. </a:t>
            </a:r>
          </a:p>
          <a:p>
            <a:pPr defTabSz="947860">
              <a:defRPr/>
            </a:pPr>
            <a:endParaRPr lang="nl-NL" u="sng" baseline="0" dirty="0"/>
          </a:p>
          <a:p>
            <a:pPr defTabSz="947860">
              <a:defRPr/>
            </a:pPr>
            <a:r>
              <a:rPr lang="nl-NL" u="sng" dirty="0"/>
              <a:t>4.1.3 Inhuur omgevingsvergunningen</a:t>
            </a:r>
            <a:r>
              <a:rPr lang="nl-NL" dirty="0"/>
              <a:t>:</a:t>
            </a:r>
            <a:r>
              <a:rPr lang="nl-NL" baseline="0" dirty="0"/>
              <a:t> </a:t>
            </a:r>
            <a:r>
              <a:rPr lang="nl-NL" dirty="0"/>
              <a:t>Er is dit jaar voor € 800.000 extra personeel</a:t>
            </a:r>
            <a:r>
              <a:rPr lang="nl-NL" baseline="0" dirty="0"/>
              <a:t> ingehuurd als gevolg van het toegenomen aantal aanvragen voor omgevingsvergunningen. De kosten voor deze extra inhuur kan worden gedekt door de extra legesopbrengsten.</a:t>
            </a:r>
            <a:endParaRPr lang="nl-NL" dirty="0"/>
          </a:p>
          <a:p>
            <a:pPr defTabSz="947860">
              <a:defRPr/>
            </a:pP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20</a:t>
            </a:fld>
            <a:endParaRPr lang="nl-NL" dirty="0"/>
          </a:p>
        </p:txBody>
      </p:sp>
    </p:spTree>
    <p:extLst>
      <p:ext uri="{BB962C8B-B14F-4D97-AF65-F5344CB8AC3E}">
        <p14:creationId xmlns:p14="http://schemas.microsoft.com/office/powerpoint/2010/main" val="371197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u="sng" dirty="0"/>
              <a:t>5.1.2 Hogere opbrengst OZB: </a:t>
            </a:r>
            <a:r>
              <a:rPr lang="nl-NL" dirty="0"/>
              <a:t>uitgegaan was van een krimp van het areaal niet-woningen (winkels, kantoren), vanwege de landelijke trend en corona. De realiteit blijkt echter gunstiger te zijn, wat een voordeel oplevert van € 200.000. </a:t>
            </a:r>
          </a:p>
          <a:p>
            <a:pPr>
              <a:defRPr/>
            </a:pPr>
            <a:r>
              <a:rPr lang="nl-NL" u="sng" dirty="0"/>
              <a:t>5.1.2 Hogere opbrengst rioolheffing: </a:t>
            </a:r>
            <a:r>
              <a:rPr lang="nl-NL" dirty="0"/>
              <a:t>dit kent dezelfde toelichting als de hogere opbrengst van de OZB. De afwijking is echter € 300.000. </a:t>
            </a:r>
          </a:p>
          <a:p>
            <a:pPr defTabSz="947860">
              <a:defRPr/>
            </a:pPr>
            <a:r>
              <a:rPr lang="nl-NL" u="sng" dirty="0"/>
              <a:t>5.1.2 Lagere opbrengst afvalstoffenheffing/ coronacompensatie: </a:t>
            </a:r>
            <a:r>
              <a:rPr lang="nl-NL" dirty="0"/>
              <a:t>Per saldo is de afwijking € 147.000. Er is een relatief kleine afwijking van € 100.000 lagere baten omdat er iets te optimistisch begroot is; daarnaast hebben we via de meicirculaire compensatie ontvangen voor extra afvallasten over het jaar 2020 (€ 247.000). Deze compensatie loopt boekhoud technisch mee in de jaarrekening 2021 omdat deze bij het opstellen van de jaarrekening 2020 nog onvoldoende concreet was waardoor deze op grond van BBV regelgeving niet in de jaarrekening 2020 verwerkt mocht worden. De extra afvallasten als gevolg van corona zijn echter wel verantwoord in het jaar 2020. </a:t>
            </a:r>
          </a:p>
          <a:p>
            <a:pPr>
              <a:defRPr/>
            </a:pPr>
            <a:endParaRPr lang="nl-NL" dirty="0"/>
          </a:p>
          <a:p>
            <a:pPr>
              <a:defRPr/>
            </a:pPr>
            <a:r>
              <a:rPr lang="nl-NL" u="sng" dirty="0"/>
              <a:t>5.1.2 Hogere lasten bij belastingen</a:t>
            </a:r>
            <a:r>
              <a:rPr lang="nl-NL" u="none" dirty="0"/>
              <a:t> van €120.000 </a:t>
            </a:r>
            <a:r>
              <a:rPr lang="nl-NL" dirty="0"/>
              <a:t>doordat:</a:t>
            </a:r>
          </a:p>
          <a:p>
            <a:pPr marL="236966" indent="-236966">
              <a:buAutoNum type="arabicPeriod"/>
              <a:defRPr/>
            </a:pPr>
            <a:r>
              <a:rPr lang="nl-NL" dirty="0"/>
              <a:t>Er werkzaamheden voortvloeien uit het wettelijk verplichte project m3-&gt;m2 (van inhoud naar oppervlakte), het project dat vorig jaar is uitgevoerd maar dat een nasleep heeft doordat er vragen rijzen bij de herwaardering en vanuit bezwaren door inwoners. Landelijk zie je deze nasleep, die een paar jaar duurt. Bedrag: € 90.000.</a:t>
            </a:r>
          </a:p>
          <a:p>
            <a:pPr marL="236966" indent="-236966">
              <a:buAutoNum type="arabicPeriod"/>
              <a:defRPr/>
            </a:pPr>
            <a:r>
              <a:rPr lang="nl-NL" dirty="0"/>
              <a:t>Er net als voorgaande jaren meer bezwaren zijn ingediend door No Cure No Pay Bureaus, en daarnaast een verdubbeling van het aantal beroepszaken die worden aangespannen door No Cure No Pay bureaus. Vorig jaar heeft de Raad al structureel meer geld toegekend voor dit onderwerp, waardoor nu de meerkosten beperkt blijven tot € 30.000.</a:t>
            </a:r>
          </a:p>
          <a:p>
            <a:pPr defTabSz="947860">
              <a:defRPr/>
            </a:pPr>
            <a:endParaRPr lang="nl-NL" dirty="0"/>
          </a:p>
          <a:p>
            <a:pPr defTabSz="947860">
              <a:defRPr/>
            </a:pPr>
            <a:r>
              <a:rPr lang="nl-NL" u="sng" dirty="0"/>
              <a:t>5.1.3 Ambtenaren Hypotheken</a:t>
            </a:r>
          </a:p>
          <a:p>
            <a:pPr defTabSz="947860">
              <a:defRPr/>
            </a:pPr>
            <a:r>
              <a:rPr lang="nl-NL" dirty="0"/>
              <a:t>Structureel nadeel in de rente baten van ambtenaren</a:t>
            </a:r>
            <a:r>
              <a:rPr lang="nl-NL" baseline="0" dirty="0"/>
              <a:t> hypotheken van € 172.000. De ambtenaren </a:t>
            </a:r>
            <a:r>
              <a:rPr lang="nl-NL" dirty="0"/>
              <a:t>portefeuille is vanaf 2017 door de mogelijkheid op boete vrije vervroegde aflossingen afgenomen met circa € 41 miljoen (t/m, 2020). In begrotingsjaar 2020 hebben we in de jaarrekening een negatief effect van € 1 miljoen gerealiseerd. Met het effect van structurele vervroegde aflossingen is in de begroting 2021 rekening gehouden en de raming aangepast, desalniettemin leidt dit toch tot een (extra) afwijking van € 173.000. Toch blijkt dat er nog meer vervroegd wordt afgelost: verklaarbaar door de nog steeds lage hypotheekrente en mogelijk anders bestedingsgedrag van ambtenaren vanwege corona.</a:t>
            </a:r>
          </a:p>
          <a:p>
            <a:pPr defTabSz="947860">
              <a:defRPr/>
            </a:pPr>
            <a:endParaRPr lang="nl-NL" dirty="0"/>
          </a:p>
          <a:p>
            <a:pPr defTabSz="947860">
              <a:defRPr/>
            </a:pPr>
            <a:r>
              <a:rPr lang="nl-NL" u="sng" dirty="0">
                <a:solidFill>
                  <a:schemeClr val="dk1"/>
                </a:solidFill>
              </a:rPr>
              <a:t>5.1.3 Te verwachten voordeel in de dividendopbrengsten</a:t>
            </a:r>
            <a:endParaRPr lang="nl-NL" u="sng" baseline="0" dirty="0"/>
          </a:p>
          <a:p>
            <a:r>
              <a:rPr lang="nl-NL" dirty="0"/>
              <a:t>De prognose is dat er in 2021 € 100.000 meer dividendopbrengsten zijn. De verwachting is dat de lager ingeschatte dividendopbrengst van Parkeren Amersfoort BV (nadeel € 200.000) gecompenseerd zal worden door hogere dividendopbrengsten van BNG Bank (voordeel van € 300.000). </a:t>
            </a:r>
          </a:p>
          <a:p>
            <a:r>
              <a:rPr lang="nl-NL" dirty="0"/>
              <a:t>Hoewel het BNG-dividend inmiddels wel is toegekend, is daadwerkelijke uitkering van dit dividend onderworpen aan toekomstige aanbevelingen van de Europese Centrale Bank, en zal uitkering in ieder geval niet voor 30 september 2021 plaatsvinden.</a:t>
            </a:r>
          </a:p>
          <a:p>
            <a:endParaRPr lang="nl-NL" dirty="0"/>
          </a:p>
          <a:p>
            <a:pPr defTabSz="947860">
              <a:defRPr/>
            </a:pPr>
            <a:r>
              <a:rPr lang="nl-NL" u="sng" dirty="0"/>
              <a:t>5.1.4 Overige baten en lasten</a:t>
            </a:r>
          </a:p>
          <a:p>
            <a:r>
              <a:rPr lang="nl-NL" dirty="0"/>
              <a:t>Naar verwachting vindt geen besteding plaats van de beschikbare middelen ter dekking van de uitbreiding van voorzieningen in Vathorst van € 286.000. </a:t>
            </a:r>
          </a:p>
          <a:p>
            <a:endParaRPr lang="nl-NL" dirty="0"/>
          </a:p>
          <a:p>
            <a:r>
              <a:rPr lang="nl-NL" dirty="0"/>
              <a:t>Ter achtergrondinformatie: </a:t>
            </a:r>
          </a:p>
          <a:p>
            <a:endParaRPr lang="nl-NL" dirty="0"/>
          </a:p>
          <a:p>
            <a:r>
              <a:rPr lang="nl-NL" u="sng" dirty="0"/>
              <a:t>Financieringsbehoefte en rente- ontwikkelingen</a:t>
            </a:r>
          </a:p>
          <a:p>
            <a:r>
              <a:rPr lang="nl-NL" dirty="0"/>
              <a:t>In de begroting 2021 is rekening gehouden met een geraamd financieringstekort van € 44 miljoen met een verwacht rentepercentage kort -0,25% en lang 0,20%. Het rentepercentage op kort geld staat gemiddeld op -0,50%. Vooruitkijkend naar het jaar 2021 is de verwachting dat er geen lang geld aangetrokken wordt. De Gemeente heeft de uitgangspositie om optimaal de kasgeldlimiet optimaal te benutten. In het jaar 2021 zal door het aantrekken van kasgeldleningen er een positief rente resultaat op de financieringsbehoefte worden gerealiseerd.</a:t>
            </a:r>
          </a:p>
          <a:p>
            <a:endParaRPr lang="nl-NL" b="0" dirty="0"/>
          </a:p>
          <a:p>
            <a:r>
              <a:rPr lang="nl-NL" b="0" u="sng" dirty="0"/>
              <a:t>Creditrente positief rekening-courant saldo BNG Bank</a:t>
            </a:r>
          </a:p>
          <a:p>
            <a:r>
              <a:rPr lang="nl-NL" dirty="0"/>
              <a:t>Vanaf 1 juli 2021 brengt de BNG Bank negatieve creditrente in rekening over rekening-courant tegoeden vanaf € 0,5 miljoen.</a:t>
            </a:r>
            <a:br>
              <a:rPr lang="nl-NL" dirty="0"/>
            </a:br>
            <a:r>
              <a:rPr lang="nl-NL" dirty="0"/>
              <a:t>Dit wordt veroorzaakt door het beleid van de Europese Centrale Bank en de kosten die banken moeten betalen voor het aanhouden van tegoeden.</a:t>
            </a:r>
          </a:p>
          <a:p>
            <a:r>
              <a:rPr lang="nl-NL" dirty="0"/>
              <a:t>In het liquiditeitenbeheer is dit een extra factor om rekening mee te houden.</a:t>
            </a:r>
          </a:p>
          <a:p>
            <a:endParaRPr lang="nl-NL" dirty="0"/>
          </a:p>
          <a:p>
            <a:r>
              <a:rPr lang="nl-NL" u="sng" dirty="0"/>
              <a:t>Omslagrente (Notitie Rente BBV doorberekende rente op investeringen)</a:t>
            </a:r>
          </a:p>
          <a:p>
            <a:r>
              <a:rPr lang="nl-NL" dirty="0"/>
              <a:t>Omslagrente is onderdeel van programma 5.1 (taakveld Treasury), maar is per saldo budgetneutraal. Dat is de reden, waarom de effect niet in de Zomerrapportage worden opgenomen.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21</a:t>
            </a:fld>
            <a:endParaRPr lang="nl-NL" dirty="0"/>
          </a:p>
        </p:txBody>
      </p:sp>
    </p:spTree>
    <p:extLst>
      <p:ext uri="{BB962C8B-B14F-4D97-AF65-F5344CB8AC3E}">
        <p14:creationId xmlns:p14="http://schemas.microsoft.com/office/powerpoint/2010/main" val="3862182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u="sng" dirty="0"/>
              <a:t>ICT thuiswerkvoorziening: </a:t>
            </a:r>
            <a:r>
              <a:rPr lang="nl-NL" dirty="0"/>
              <a:t>Als</a:t>
            </a:r>
            <a:r>
              <a:rPr lang="nl-NL" baseline="0" dirty="0"/>
              <a:t> gevolg van corona zijn er incidenteel extra voorzieningen (tablets, </a:t>
            </a:r>
            <a:r>
              <a:rPr lang="nl-NL" dirty="0"/>
              <a:t>headsets, dockingstations, conference cams etc.</a:t>
            </a:r>
            <a:r>
              <a:rPr lang="nl-NL" baseline="0" dirty="0"/>
              <a:t>) aangeschaft. Het </a:t>
            </a:r>
            <a:r>
              <a:rPr lang="nl-NL" dirty="0"/>
              <a:t>noodgedwongen thuiswerken duurt voort. Bovendien is de verwachting dat er een omslagpunt is bereikt en thuiswerken een structureel onderdeel is van ‘je werk doen’. Ook medewerkers van de gemeente Amersfoort geven aan dat zij meer thuis zullen werken. Om dit mogelijk te maken worden er binnen de kaders van het thuiswerkbeleid, ICT-middelen ter beschikking gesteld. De gemelde afwijking van € 180.000 bestaat voor € 80.000 uit structurele thuiswerkkosten. Voor deze kosten is structurele dekking meegenomen in de Kadernota 2022-2025 (welke ter besluitvorming aan de Raad voorligt).</a:t>
            </a:r>
          </a:p>
          <a:p>
            <a:endParaRPr lang="nl-NL" dirty="0"/>
          </a:p>
          <a:p>
            <a:pPr lvl="0"/>
            <a:r>
              <a:rPr lang="nl-NL" u="sng" dirty="0"/>
              <a:t>ICT E-formulieren</a:t>
            </a:r>
            <a:r>
              <a:rPr lang="nl-NL" dirty="0"/>
              <a:t>: Dit project bestaat uit zowel het opstellen van nieuwe e-formulieren, als het aanpassen van al bestaande e-formulieren. Voor nieuwe formulieren vindt de dekking van de kosten plaats uit bestaande budgetten. Echter voor het aanpassen van al bestaande formulieren is geen ruimte binnen de huidige budgetten. In 2021 geeft dit naar verwachting een extra last van € 150.000.</a:t>
            </a:r>
          </a:p>
          <a:p>
            <a:pPr lvl="0"/>
            <a:r>
              <a:rPr lang="nl-NL" dirty="0"/>
              <a:t> </a:t>
            </a:r>
          </a:p>
          <a:p>
            <a:pPr lvl="0"/>
            <a:r>
              <a:rPr lang="nl-NL" u="sng" dirty="0"/>
              <a:t>ICT Dienstverleningsovereenkomst dataopslag- en server systemen</a:t>
            </a:r>
            <a:r>
              <a:rPr lang="nl-NL" dirty="0"/>
              <a:t>: Het project Storage &amp; Compute voorziet in het onder beheer brengen bij een externe partij van het dataopslagsysteem en het serverpark (apparatuur). Deze overeenkomst is in per 2021 ingegaan, de structurele dekking van deze kosten is meegenomen in de kadernota 2022-2025. Voor 2021 levert dit naar verwachting een nadeel op van € 132.000.</a:t>
            </a:r>
          </a:p>
          <a:p>
            <a:pPr lvl="0"/>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22</a:t>
            </a:fld>
            <a:endParaRPr lang="nl-NL" dirty="0"/>
          </a:p>
        </p:txBody>
      </p:sp>
    </p:spTree>
    <p:extLst>
      <p:ext uri="{BB962C8B-B14F-4D97-AF65-F5344CB8AC3E}">
        <p14:creationId xmlns:p14="http://schemas.microsoft.com/office/powerpoint/2010/main" val="301781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r>
              <a:rPr lang="nl-NL" b="1" baseline="0" dirty="0"/>
              <a:t>Toelichting risicoprofiel </a:t>
            </a:r>
            <a:r>
              <a:rPr lang="nl-NL" b="1" baseline="0"/>
              <a:t>grondexploitaties </a:t>
            </a:r>
          </a:p>
          <a:p>
            <a:pPr defTabSz="947860">
              <a:defRPr/>
            </a:pPr>
            <a:r>
              <a:rPr lang="nl-NL"/>
              <a:t>Doordat </a:t>
            </a:r>
            <a:r>
              <a:rPr lang="nl-NL" dirty="0"/>
              <a:t>de verkopen (conform planning) doorlopen, wordt het risico van een aantal lopende grondexploitaties, zoals Lichtenberg, lager, zoals ook geprognotiseerd is in het </a:t>
            </a:r>
            <a:r>
              <a:rPr lang="nl-NL" dirty="0" err="1"/>
              <a:t>Meerjaren</a:t>
            </a:r>
            <a:r>
              <a:rPr lang="nl-NL" dirty="0"/>
              <a:t> Programma Grondexploitaties 2020.</a:t>
            </a:r>
          </a:p>
          <a:p>
            <a:pPr defTabSz="947860">
              <a:defRPr/>
            </a:pPr>
            <a:endParaRPr lang="nl-NL" b="1" baseline="0" dirty="0"/>
          </a:p>
          <a:p>
            <a:pPr defTabSz="947860">
              <a:defRPr/>
            </a:pPr>
            <a:endParaRPr lang="nl-NL" b="1" baseline="0" dirty="0"/>
          </a:p>
          <a:p>
            <a:pPr defTabSz="947860">
              <a:defRPr/>
            </a:pPr>
            <a:r>
              <a:rPr lang="nl-NL" b="1" baseline="0" dirty="0"/>
              <a:t>Toelichting risicoprofiel onderwijshuisvesting</a:t>
            </a:r>
          </a:p>
          <a:p>
            <a:pPr defTabSz="947860">
              <a:defRPr/>
            </a:pPr>
            <a:r>
              <a:rPr lang="nl-NL" b="0" baseline="0" dirty="0"/>
              <a:t>Dit risicoprofiel is bij onderwijshuisvesting gedaald. E.e.a. houdt verband met de uitkomst van het hoger beroep bij de Raad van State inzake de vernieuwbouw van het Johan van Oldenbarnevelt Gymnasium. Door deze uitspraak kan dit risico worden afgeschaald. Dit wordt meegenomen in de inventarisatie en actualisatie van de risico’s bij de komende begroting 2022-2025.</a:t>
            </a:r>
            <a:endParaRPr lang="nl-NL" b="0"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23</a:t>
            </a:fld>
            <a:endParaRPr lang="nl-NL" dirty="0"/>
          </a:p>
        </p:txBody>
      </p:sp>
    </p:spTree>
    <p:extLst>
      <p:ext uri="{BB962C8B-B14F-4D97-AF65-F5344CB8AC3E}">
        <p14:creationId xmlns:p14="http://schemas.microsoft.com/office/powerpoint/2010/main" val="3761927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defTabSz="947860">
              <a:buFont typeface="Arial" panose="020B0604020202020204" pitchFamily="34" charset="0"/>
              <a:buNone/>
              <a:defRPr/>
            </a:pPr>
            <a:r>
              <a:rPr lang="nl-NL" dirty="0"/>
              <a:t>In het corona-overzicht zijn de verwachte baten en lasten inzake corona opgenomen. Dit geeft de totaalprognose 2021 corona weer voor zowel het totaal en het </a:t>
            </a:r>
            <a:r>
              <a:rPr lang="nl-NL"/>
              <a:t>geprognosticeerde saldo van </a:t>
            </a:r>
            <a:r>
              <a:rPr lang="nl-NL" dirty="0"/>
              <a:t>de corona baten en lasten.   </a:t>
            </a:r>
          </a:p>
          <a:p>
            <a:pPr marL="0" indent="0" defTabSz="947860">
              <a:buFont typeface="Arial" panose="020B0604020202020204" pitchFamily="34" charset="0"/>
              <a:buNone/>
              <a:defRPr/>
            </a:pPr>
            <a:endParaRPr lang="nl-NL" dirty="0"/>
          </a:p>
          <a:p>
            <a:pPr marL="177724" indent="-177724" defTabSz="947860">
              <a:buFont typeface="Arial" panose="020B0604020202020204" pitchFamily="34" charset="0"/>
              <a:buChar char="•"/>
              <a:defRPr/>
            </a:pPr>
            <a:r>
              <a:rPr lang="nl-NL" dirty="0"/>
              <a:t>Programma 1.1 Stedelijk beheer en milieu: voor afval verwachten we dat in 2021 als gevolg van corona </a:t>
            </a:r>
            <a:r>
              <a:rPr lang="nl-NL" dirty="0">
                <a:solidFill>
                  <a:schemeClr val="dk1"/>
                </a:solidFill>
              </a:rPr>
              <a:t>extra lasten door meer huishoudelijk afval ontstaan. De precieze omvang is nog niet in te schatten. Vanuit het Rijk hebben we een bedrag van € 247.000 ontvangen als compensatie voor de extra afvallasten 2020 (zie programma 5.1). We zetten via gesprekken met de VNG in op extra compensatie ook voor het jaar 2021. Vandaar dat zowel de lasten als baten op p.m. staat. De overige € 300.000 bij programma 1.1 heeft betrekking op misgelopen baten als gevolg van corona bij het CBA ( Crematorium Begraafplaats Amersfoort).</a:t>
            </a:r>
          </a:p>
          <a:p>
            <a:pPr marL="177724" indent="-177724" defTabSz="947860">
              <a:buFont typeface="Arial" panose="020B0604020202020204" pitchFamily="34" charset="0"/>
              <a:buChar char="•"/>
              <a:defRPr/>
            </a:pPr>
            <a:endParaRPr lang="nl-NL" dirty="0">
              <a:solidFill>
                <a:schemeClr val="dk1"/>
              </a:solidFill>
            </a:endParaRPr>
          </a:p>
          <a:p>
            <a:pPr marL="177724" indent="-177724" defTabSz="947860">
              <a:buFont typeface="Arial" panose="020B0604020202020204" pitchFamily="34" charset="0"/>
              <a:buChar char="•"/>
              <a:defRPr/>
            </a:pPr>
            <a:r>
              <a:rPr lang="nl-NL" dirty="0">
                <a:solidFill>
                  <a:schemeClr val="dk1"/>
                </a:solidFill>
              </a:rPr>
              <a:t>Programma 1.2 Ruimtelijke ontwikkeling: D</a:t>
            </a:r>
            <a:r>
              <a:rPr lang="nl-NL" dirty="0"/>
              <a:t>e raad heeft besloten om niet-maatschappelijke huurders maximaal 50% huurkorting te verlenen, indien zij kunnen aantonen dat ze een sterke omzetdaling hebben gehad als gevolg van corona in de periode tussen oktober 2020 tot en met juni 2021. Het opgegeven tekort betreft het maximale bedrag en zal naar verwachting enigszins lager uitvallen.</a:t>
            </a:r>
          </a:p>
          <a:p>
            <a:pPr defTabSz="947860">
              <a:defRPr/>
            </a:pPr>
            <a:endParaRPr lang="nl-NL" dirty="0"/>
          </a:p>
          <a:p>
            <a:pPr marL="177724" indent="-177724" defTabSz="947860">
              <a:buFont typeface="Arial" panose="020B0604020202020204" pitchFamily="34" charset="0"/>
              <a:buChar char="•"/>
              <a:defRPr/>
            </a:pPr>
            <a:r>
              <a:rPr lang="nl-NL" dirty="0"/>
              <a:t>Programma 1.4 Mobiliteit: </a:t>
            </a:r>
            <a:r>
              <a:rPr lang="nl-NL" u="none" dirty="0"/>
              <a:t>Als gevolg van corona verwachten wij afgerond € 500.000 minder baten straatparkeren te ontvangen in 2021. </a:t>
            </a:r>
            <a:r>
              <a:rPr lang="nl-NL" dirty="0"/>
              <a:t>Het Rijk heeft toegezegd voor heel 2021 gemeenten reëel te compenseren voor inkomstenderving (waaronder inbegrepen parkeeropbrengsten). Daarom hanteren we de aanname dat het tekort van € 500.000 aangezuiverd zal worden vanuit de Rijkscompensatie corona. Beide aspecten (-/- 500 en + 500) zitten aan de batenkant waardoor het in de tabel gesaldeerd 0 is.</a:t>
            </a:r>
          </a:p>
          <a:p>
            <a:pPr defTabSz="947860">
              <a:defRPr/>
            </a:pPr>
            <a:endParaRPr lang="nl-NL" dirty="0"/>
          </a:p>
          <a:p>
            <a:pPr marL="177724" indent="-177724" defTabSz="947860">
              <a:buFont typeface="Arial" panose="020B0604020202020204" pitchFamily="34" charset="0"/>
              <a:buChar char="•"/>
              <a:defRPr/>
            </a:pPr>
            <a:r>
              <a:rPr lang="nl-NL" dirty="0"/>
              <a:t>Programma 2.1 Sociaal domein: voor het sociaal domein is voor 2021 voor ongeveer </a:t>
            </a:r>
            <a:r>
              <a:rPr lang="nl-NL" baseline="0" dirty="0"/>
              <a:t>€ </a:t>
            </a:r>
            <a:r>
              <a:rPr lang="nl-NL"/>
              <a:t>6,4 </a:t>
            </a:r>
            <a:r>
              <a:rPr lang="nl-NL" dirty="0"/>
              <a:t>miljoen aan corona middelen ontvangen (excl. TOZO). De verwachting is dat deze middelen in 2021 volledig ingezet gaan worden. Uitzondering zijn de re-integratiemiddelen (ca </a:t>
            </a:r>
            <a:r>
              <a:rPr lang="nl-NL" baseline="0" dirty="0"/>
              <a:t>€ </a:t>
            </a:r>
            <a:r>
              <a:rPr lang="nl-NL" dirty="0"/>
              <a:t>900.000) en een deel van de arbeidsmatige regio middelen (ca </a:t>
            </a:r>
            <a:r>
              <a:rPr lang="nl-NL" baseline="0" dirty="0"/>
              <a:t>€ </a:t>
            </a:r>
            <a:r>
              <a:rPr lang="nl-NL" dirty="0"/>
              <a:t>650.000) waarvan de verwachting is dat deze niet geheel in 2021 uitgegeven gaan worden. Daarnaast worden in 2021 voor de TOZO </a:t>
            </a:r>
            <a:r>
              <a:rPr lang="nl-NL" baseline="0" dirty="0"/>
              <a:t>€ </a:t>
            </a:r>
            <a:r>
              <a:rPr lang="nl-NL" dirty="0"/>
              <a:t>7,3 miljoen aan zowel baten als lasten verwacht. De TOZO lasten worden volledig gecompenseerd door het Rijk. </a:t>
            </a:r>
          </a:p>
          <a:p>
            <a:endParaRPr lang="nl-NL" u="sng" dirty="0">
              <a:solidFill>
                <a:schemeClr val="dk1"/>
              </a:solidFill>
            </a:endParaRPr>
          </a:p>
          <a:p>
            <a:pPr marL="177724" indent="-177724">
              <a:buFont typeface="Arial" panose="020B0604020202020204" pitchFamily="34" charset="0"/>
              <a:buChar char="•"/>
            </a:pPr>
            <a:r>
              <a:rPr lang="nl-NL" dirty="0"/>
              <a:t>Programma 2.2 Veiligheid en Handhaving: genoemd bedrag betreft het vooruit ontvangen bedrag voor de Specifieke Uitkering (SPUK) toezicht en handhaving. Het is niet waarschijnlijk dat dit gehele bedrag besteed kan worden. Het niet bestede deel wordt teruggestort aan het Rijk. Daarmee is deze regeling in de basis budgettair neutraal. Mogelijk resteert een beperkt bedrag dat niet voor vergoeding in aanmerking komt (loonkosten boven het maximale vergoedingsbedrag van de regeling). Deze zullen meelopen in de gemeentelijke jaarrekening 2021.</a:t>
            </a:r>
          </a:p>
          <a:p>
            <a:pPr marL="177724" indent="-177724">
              <a:buFont typeface="Arial" panose="020B0604020202020204" pitchFamily="34" charset="0"/>
              <a:buChar char="•"/>
            </a:pPr>
            <a:endParaRPr lang="nl-NL" dirty="0"/>
          </a:p>
          <a:p>
            <a:pPr marL="177724" indent="-177724" defTabSz="947860">
              <a:buFont typeface="Arial" panose="020B0604020202020204" pitchFamily="34" charset="0"/>
              <a:buChar char="•"/>
              <a:defRPr/>
            </a:pPr>
            <a:r>
              <a:rPr lang="nl-NL" dirty="0"/>
              <a:t>Programma 3.1 Economie: Door de beperkende maatregelen inzake de coronacrisis worden de opbrengsten van de markt- en havengelden niet gehaald. Het Rijk heeft de toezegging gedaan om misgelopen baten te compenseren. Het is nog niet bekend hoe hoog de compensatie voor misgelopen baten gaat uitvallen. Hier wordt de aanname gedaan dat de misgelopen baten, conform toezegging Rijk, volledig gecompenseerd worden.</a:t>
            </a:r>
          </a:p>
          <a:p>
            <a:pPr marL="177724" indent="-177724" defTabSz="947860">
              <a:buFont typeface="Arial" panose="020B0604020202020204" pitchFamily="34" charset="0"/>
              <a:buChar char="•"/>
              <a:defRPr/>
            </a:pPr>
            <a:endParaRPr lang="nl-NL" dirty="0"/>
          </a:p>
          <a:p>
            <a:pPr marL="177724" indent="-177724" defTabSz="947860">
              <a:buFont typeface="Arial" panose="020B0604020202020204" pitchFamily="34" charset="0"/>
              <a:buChar char="•"/>
              <a:defRPr/>
            </a:pPr>
            <a:r>
              <a:rPr lang="nl-NL" dirty="0"/>
              <a:t>Programma 3.2 Onderwijs en jeugd. </a:t>
            </a:r>
            <a:r>
              <a:rPr lang="nl-NL" b="0" baseline="0" dirty="0"/>
              <a:t>Dit bedrag van </a:t>
            </a:r>
            <a:r>
              <a:rPr lang="nl-NL" baseline="0" dirty="0"/>
              <a:t>€ </a:t>
            </a:r>
            <a:r>
              <a:rPr lang="nl-NL" b="0" baseline="0" dirty="0"/>
              <a:t>45.000 heeft betrekking op de middelen uit de maartbrief voor compensatie van kinderopvang voor ouders met cruciale beroepen. Daarnaast krijgt de gemeente (de komende jaren) nog extra corona-middelen toegekend in de vorm van een specifieke uitkering. Het precieze bedrag hiervoor is nog niet bekend, maar zal naar verwachting budgettair neutraal uitvallen (vanwege de specifieke uitkering).</a:t>
            </a:r>
          </a:p>
          <a:p>
            <a:pPr marL="177724" indent="-177724" defTabSz="947860">
              <a:buFont typeface="Arial" panose="020B0604020202020204" pitchFamily="34" charset="0"/>
              <a:buChar char="•"/>
              <a:defRPr/>
            </a:pPr>
            <a:endParaRPr lang="nl-NL" b="0" baseline="0" dirty="0"/>
          </a:p>
          <a:p>
            <a:pPr marL="177724" indent="-177724" defTabSz="947860">
              <a:buFont typeface="Arial" panose="020B0604020202020204" pitchFamily="34" charset="0"/>
              <a:buChar char="•"/>
              <a:defRPr/>
            </a:pPr>
            <a:r>
              <a:rPr lang="nl-NL" b="0" baseline="0" dirty="0"/>
              <a:t>Programma 3.3 Sport. </a:t>
            </a:r>
            <a:r>
              <a:rPr lang="nl-NL" dirty="0">
                <a:solidFill>
                  <a:schemeClr val="dk1"/>
                </a:solidFill>
              </a:rPr>
              <a:t>In 2021 verwachten we voor zowel het jaar 2020 als het jaar 2021 compensatie voor geleden exploitatieverliezen door corona op de zwembaden. De baten en lasten zullen gelijk zijn, doordat we aanvragen o.b.v. daadwerkelijke exploitatieverliezen van SRO. De ontvangen rijksmiddelen verstrekken we aan SRO in de vorm van huurkorting en/of aanvullende exploitatiebijdragen. De baten en lasten voor het deel dat betrekking heeft op 2020 is € 637.000. Voor 2021 is het bedrag nog niet bekend. </a:t>
            </a:r>
          </a:p>
          <a:p>
            <a:pPr defTabSz="947860">
              <a:defRPr/>
            </a:pPr>
            <a:endParaRPr lang="nl-NL" dirty="0"/>
          </a:p>
          <a:p>
            <a:pPr marL="177724" indent="-177724">
              <a:buFont typeface="Arial" panose="020B0604020202020204" pitchFamily="34" charset="0"/>
              <a:buChar char="•"/>
            </a:pPr>
            <a:r>
              <a:rPr lang="nl-NL" dirty="0"/>
              <a:t>Programma 3.4 Cultuur: In de decembercirculaire 2020 is door het Rijk voor 2021 bijna € 2,1 miljoen beschikbaar gesteld voor ondersteuning van het cultureel klimaat. In de Rib 2021-049 van 11 mei jl. heeft u kennis kunnen nemen van het plan hoe we deze middelen volledig gaan inzetten om het doel te realiseren. Daarnaast wordt in het raadsvoorstel meicirculaire 2021alvast € 400.000 culturele coronasteun vanuit het Rijk toegevoegd aan het programma cultuur. Bij septembercirculaire 2021 wordt het definitieve bedrag bekend gemaakt.</a:t>
            </a:r>
          </a:p>
          <a:p>
            <a:endParaRPr lang="nl-NL" dirty="0"/>
          </a:p>
          <a:p>
            <a:pPr marL="177724" indent="-177724" defTabSz="947860">
              <a:buFont typeface="Arial" panose="020B0604020202020204" pitchFamily="34" charset="0"/>
              <a:buChar char="•"/>
              <a:defRPr/>
            </a:pPr>
            <a:r>
              <a:rPr lang="nl-NL" dirty="0"/>
              <a:t>Programma 4.1 Bestuur en dienstverlening. De coronacrisis heeft er toe geleidt dat er minder producten zoals rijbewijzen, uittreksels BRP, etc. worden aangevraagd. Dit leidt tot een nadeel op de baten van € 200.000. Hier tegen over staan lagere lasten van € 40.000. Daarnaast is er voor de Tweede Kamerverkiezing in 2021 een corona gerelateerde baat ontvangen van € 400.000 (dit is inclusief het overhevelingsvoorstel van 2020) en zijn er voor het organiseren van de verkiezingen in 2021 € 700.000 aan corona gerelateerde lasten gemaakt.</a:t>
            </a:r>
          </a:p>
          <a:p>
            <a:r>
              <a:rPr lang="nl-NL" dirty="0"/>
              <a:t> </a:t>
            </a:r>
          </a:p>
          <a:p>
            <a:pPr marL="177724" indent="-177724" defTabSz="947860">
              <a:buFont typeface="Arial" panose="020B0604020202020204" pitchFamily="34" charset="0"/>
              <a:buChar char="•"/>
              <a:defRPr/>
            </a:pPr>
            <a:r>
              <a:rPr lang="nl-NL" dirty="0"/>
              <a:t>Programma 5.1 Financiën en belastingen: Het bedrag van </a:t>
            </a:r>
            <a:r>
              <a:rPr lang="nl-NL" dirty="0">
                <a:solidFill>
                  <a:schemeClr val="dk1"/>
                </a:solidFill>
              </a:rPr>
              <a:t>€ </a:t>
            </a:r>
            <a:r>
              <a:rPr lang="nl-NL" dirty="0"/>
              <a:t>247.000 bij 5.1 financiën en belastingen betreft de compensatie voor extra afvallasten over het jaar 2020. Deze compensatie loopt boekhoud technisch mee in de jaarrekening 2021 omdat deze bij het opstellen van de jaarrekening 2020 nog onvoldoende concreet was waardoor deze op grond van BBV regelgeving niet in de jaarrekening 2020 verwerkt mocht worden. Daarnaast is de afspraak dat er geen terrasprecario in rekening wordt gebracht voor de maanden waarin ondernemers geen terras mochten voeren. De lasten hiervan zijn op dit ingeschat op incidenteel € 50.000. Het Rijk heeft de toezegging gedaan om misgelopen inkomsten te compenseren. Hieronder valt ook terrasprecario. Het is nog niet bekend hoe hoog de compensatie voor misgelopen inkomsten gaat uitvallen. Voor nu doen we de aanname gedaan dat deze lasten daadwerkelijk gecompenseerd worden.</a:t>
            </a:r>
          </a:p>
          <a:p>
            <a:endParaRPr lang="nl-NL" dirty="0"/>
          </a:p>
          <a:p>
            <a:pPr marL="177724" indent="-177724" defTabSz="947860">
              <a:buFont typeface="Arial" panose="020B0604020202020204" pitchFamily="34" charset="0"/>
              <a:buChar char="•"/>
              <a:defRPr/>
            </a:pPr>
            <a:r>
              <a:rPr lang="nl-NL" dirty="0"/>
              <a:t>Programma 6.1 Bedrijfsvoering: als</a:t>
            </a:r>
            <a:r>
              <a:rPr lang="nl-NL" baseline="0" dirty="0"/>
              <a:t> gevolg van corona zijn er extra voorzieningen (tablets, </a:t>
            </a:r>
            <a:r>
              <a:rPr lang="nl-NL" dirty="0"/>
              <a:t>headsets, dockingstations, etc.</a:t>
            </a:r>
            <a:r>
              <a:rPr lang="nl-NL" baseline="0" dirty="0"/>
              <a:t>) aangeschaft. </a:t>
            </a:r>
            <a:r>
              <a:rPr lang="nl-NL" dirty="0"/>
              <a:t>De gemelde afwijking van €180.000 bestaat voor € 80.000 uit structurele thuiswerkkosten. Voor deze kosten is de structurele dekking meegenomen in de kadernota 2022-2025. </a:t>
            </a:r>
          </a:p>
          <a:p>
            <a:pPr marL="177724" indent="-177724">
              <a:buFont typeface="Arial" panose="020B0604020202020204" pitchFamily="34" charset="0"/>
              <a:buChar char="•"/>
            </a:pPr>
            <a:endParaRPr lang="nl-NL" dirty="0"/>
          </a:p>
          <a:p>
            <a:pPr marL="177724" indent="-177724">
              <a:buFont typeface="Arial" panose="020B0604020202020204" pitchFamily="34" charset="0"/>
              <a:buChar char="•"/>
            </a:pPr>
            <a:r>
              <a:rPr lang="nl-NL" dirty="0"/>
              <a:t>* De met * genoemde posten bij programma’s mobiliteit, economie en financiën en belastingen betreffen de toegezegde compensatie voor gemiste baten (zoals misgelopen parkeerbaten, markt en haven gelden en overige inkomsten). Het bedrag van compensatie is nog niet door het Rijk bekend gemaakt. </a:t>
            </a:r>
          </a:p>
          <a:p>
            <a:pPr marL="177724" indent="-177724">
              <a:buFont typeface="Arial" panose="020B0604020202020204" pitchFamily="34" charset="0"/>
              <a:buChar char="•"/>
            </a:pPr>
            <a:endParaRPr lang="nl-NL" dirty="0"/>
          </a:p>
          <a:p>
            <a:pPr marL="177724" indent="-177724">
              <a:buFont typeface="Arial" panose="020B0604020202020204" pitchFamily="34" charset="0"/>
              <a:buChar char="•"/>
              <a:defRPr/>
            </a:pPr>
            <a:r>
              <a:rPr lang="nl-NL" dirty="0"/>
              <a:t>Conclusie: o</a:t>
            </a:r>
            <a:r>
              <a:rPr lang="nl-NL" dirty="0">
                <a:solidFill>
                  <a:srgbClr val="002060"/>
                </a:solidFill>
              </a:rPr>
              <a:t>p het geheel van alle programma’s samen zijn de corona baten en lasten </a:t>
            </a:r>
            <a:r>
              <a:rPr lang="nl-NL" dirty="0" err="1">
                <a:solidFill>
                  <a:srgbClr val="002060"/>
                </a:solidFill>
              </a:rPr>
              <a:t>grosso</a:t>
            </a:r>
            <a:r>
              <a:rPr lang="nl-NL" dirty="0">
                <a:solidFill>
                  <a:srgbClr val="002060"/>
                </a:solidFill>
              </a:rPr>
              <a:t> </a:t>
            </a:r>
            <a:r>
              <a:rPr lang="nl-NL" dirty="0" err="1">
                <a:solidFill>
                  <a:srgbClr val="002060"/>
                </a:solidFill>
              </a:rPr>
              <a:t>modo</a:t>
            </a:r>
            <a:r>
              <a:rPr lang="nl-NL" dirty="0">
                <a:solidFill>
                  <a:srgbClr val="002060"/>
                </a:solidFill>
              </a:rPr>
              <a:t> met elkaar in evenwicht. Wel treden er per programma verschillen op. Zo zijn met name op het sociale domein er momenteel meer baten dan lasten terwijl er op meer fysieke programma’s sprake is van tekorten. Voor 2021 geldt de afspraak met het Rijk dat reële coronalasten door het Rijk vergoed dienen te worden. Hierover blijven gemeenten, VNG en het Rijk met elkaar in gesprek. Gedurende het jaar verwachten we op onderdelen nog nieuwe of aanvullende informatie vanuit het Rijk (bijvoorbeeld in de septembercirculaire 2021).</a:t>
            </a:r>
          </a:p>
          <a:p>
            <a:pPr marL="177724" indent="-177724">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24</a:t>
            </a:fld>
            <a:endParaRPr lang="nl-NL" dirty="0"/>
          </a:p>
        </p:txBody>
      </p:sp>
    </p:spTree>
    <p:extLst>
      <p:ext uri="{BB962C8B-B14F-4D97-AF65-F5344CB8AC3E}">
        <p14:creationId xmlns:p14="http://schemas.microsoft.com/office/powerpoint/2010/main" val="401954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afrondingsverschillen is het mogelijk dat de totaalbedragen minimaal afwijken van de optelling van </a:t>
            </a:r>
            <a:r>
              <a:rPr lang="nl-NL"/>
              <a:t>de individuele bedragen. </a:t>
            </a: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25</a:t>
            </a:fld>
            <a:endParaRPr lang="nl-NL" dirty="0"/>
          </a:p>
        </p:txBody>
      </p:sp>
    </p:spTree>
    <p:extLst>
      <p:ext uri="{BB962C8B-B14F-4D97-AF65-F5344CB8AC3E}">
        <p14:creationId xmlns:p14="http://schemas.microsoft.com/office/powerpoint/2010/main" val="955480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26</a:t>
            </a:fld>
            <a:endParaRPr lang="nl-NL"/>
          </a:p>
        </p:txBody>
      </p:sp>
    </p:spTree>
    <p:extLst>
      <p:ext uri="{BB962C8B-B14F-4D97-AF65-F5344CB8AC3E}">
        <p14:creationId xmlns:p14="http://schemas.microsoft.com/office/powerpoint/2010/main" val="3834258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CF68AE-A49E-4CE7-A6F3-8EF5DE566543}" type="slidenum">
              <a:rPr lang="nl-NL" smtClean="0"/>
              <a:t>27</a:t>
            </a:fld>
            <a:endParaRPr lang="nl-NL" dirty="0"/>
          </a:p>
        </p:txBody>
      </p:sp>
    </p:spTree>
    <p:extLst>
      <p:ext uri="{BB962C8B-B14F-4D97-AF65-F5344CB8AC3E}">
        <p14:creationId xmlns:p14="http://schemas.microsoft.com/office/powerpoint/2010/main" val="3217504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28</a:t>
            </a:fld>
            <a:endParaRPr lang="nl-NL" dirty="0"/>
          </a:p>
        </p:txBody>
      </p:sp>
    </p:spTree>
    <p:extLst>
      <p:ext uri="{BB962C8B-B14F-4D97-AF65-F5344CB8AC3E}">
        <p14:creationId xmlns:p14="http://schemas.microsoft.com/office/powerpoint/2010/main" val="61858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7860" rtl="0" eaLnBrk="1" fontAlgn="auto" latinLnBrk="0" hangingPunct="1">
              <a:lnSpc>
                <a:spcPct val="100000"/>
              </a:lnSpc>
              <a:spcBef>
                <a:spcPts val="0"/>
              </a:spcBef>
              <a:spcAft>
                <a:spcPts val="0"/>
              </a:spcAft>
              <a:buClrTx/>
              <a:buSzTx/>
              <a:buFontTx/>
              <a:buNone/>
              <a:tabLst/>
              <a:defRPr/>
            </a:pPr>
            <a:r>
              <a:rPr lang="nl-NL" dirty="0"/>
              <a:t>De hier geprognosticeerde afwijking is exclusief onttrekkingen aan reserves, waardoor dit bedrag afwijkt van het bedrag in het overzicht met de afwijkingen per programma. </a:t>
            </a:r>
          </a:p>
          <a:p>
            <a:pPr marL="0" marR="0" lvl="0" indent="0" algn="l" defTabSz="947860" rtl="0" eaLnBrk="1" fontAlgn="auto" latinLnBrk="0" hangingPunct="1">
              <a:lnSpc>
                <a:spcPct val="100000"/>
              </a:lnSpc>
              <a:spcBef>
                <a:spcPts val="0"/>
              </a:spcBef>
              <a:spcAft>
                <a:spcPts val="0"/>
              </a:spcAft>
              <a:buClrTx/>
              <a:buSzTx/>
              <a:buFontTx/>
              <a:buNone/>
              <a:tabLst/>
              <a:defRPr/>
            </a:pPr>
            <a:r>
              <a:rPr lang="nl-NL" dirty="0"/>
              <a:t>Het verschil staat in de volgende sheet bij de afwijkingen in verwachte onttrekkingen aan reserves. </a:t>
            </a:r>
          </a:p>
          <a:p>
            <a:pPr marL="0" marR="0" lvl="0" indent="0" algn="l" defTabSz="947860" rtl="0" eaLnBrk="1" fontAlgn="auto" latinLnBrk="0" hangingPunct="1">
              <a:lnSpc>
                <a:spcPct val="100000"/>
              </a:lnSpc>
              <a:spcBef>
                <a:spcPts val="0"/>
              </a:spcBef>
              <a:spcAft>
                <a:spcPts val="0"/>
              </a:spcAft>
              <a:buClrTx/>
              <a:buSzTx/>
              <a:buFontTx/>
              <a:buNone/>
              <a:tabLst/>
              <a:defRPr/>
            </a:pPr>
            <a:endParaRPr lang="nl-NL" dirty="0"/>
          </a:p>
          <a:p>
            <a:pPr defTabSz="947860">
              <a:defRPr/>
            </a:pP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29</a:t>
            </a:fld>
            <a:endParaRPr lang="nl-NL" dirty="0"/>
          </a:p>
        </p:txBody>
      </p:sp>
    </p:spTree>
    <p:extLst>
      <p:ext uri="{BB962C8B-B14F-4D97-AF65-F5344CB8AC3E}">
        <p14:creationId xmlns:p14="http://schemas.microsoft.com/office/powerpoint/2010/main" val="2834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3</a:t>
            </a:fld>
            <a:endParaRPr lang="nl-NL" dirty="0"/>
          </a:p>
        </p:txBody>
      </p:sp>
    </p:spTree>
    <p:extLst>
      <p:ext uri="{BB962C8B-B14F-4D97-AF65-F5344CB8AC3E}">
        <p14:creationId xmlns:p14="http://schemas.microsoft.com/office/powerpoint/2010/main" val="2653939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30</a:t>
            </a:fld>
            <a:endParaRPr lang="nl-NL" dirty="0"/>
          </a:p>
        </p:txBody>
      </p:sp>
    </p:spTree>
    <p:extLst>
      <p:ext uri="{BB962C8B-B14F-4D97-AF65-F5344CB8AC3E}">
        <p14:creationId xmlns:p14="http://schemas.microsoft.com/office/powerpoint/2010/main" val="579578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Programma 1.1:</a:t>
            </a:r>
          </a:p>
          <a:p>
            <a:r>
              <a:rPr lang="nl-NL" dirty="0"/>
              <a:t>Programmamutaties:</a:t>
            </a:r>
          </a:p>
          <a:p>
            <a:r>
              <a:rPr lang="nl-NL" u="sng" dirty="0"/>
              <a:t>Taakmutaties Meicirculaire 2021:</a:t>
            </a:r>
            <a:br>
              <a:rPr lang="nl-NL" u="sng" dirty="0"/>
            </a:br>
            <a:r>
              <a:rPr lang="nl-NL" dirty="0"/>
              <a:t>In 2021 hebben we de taakmutaties van de meicirculaire 2021 in de begroting 2021 opgenomen. Hiervoor zijn de lasten in programma 1.1 met € 396.000 toegenomen. </a:t>
            </a:r>
          </a:p>
          <a:p>
            <a:endParaRPr lang="nl-NL" dirty="0"/>
          </a:p>
          <a:p>
            <a:r>
              <a:rPr lang="nl-NL" b="1" dirty="0"/>
              <a:t>Programma 1.2:</a:t>
            </a:r>
          </a:p>
          <a:p>
            <a:r>
              <a:rPr lang="nl-NL" dirty="0"/>
              <a:t>Programmamutaties</a:t>
            </a:r>
          </a:p>
          <a:p>
            <a:r>
              <a:rPr lang="nl-NL" u="sng" dirty="0"/>
              <a:t>Verbouwing de Volmolen:</a:t>
            </a:r>
            <a:br>
              <a:rPr lang="nl-NL" u="sng" dirty="0"/>
            </a:br>
            <a:r>
              <a:rPr lang="nl-NL" dirty="0"/>
              <a:t>In verband met de verbouwing van de Volmolen is er sprake van extra kapitaal-, onderhouds- en eigenaarslasten. Deze </a:t>
            </a:r>
            <a:r>
              <a:rPr lang="nl-NL"/>
              <a:t>bedragen </a:t>
            </a:r>
            <a:r>
              <a:rPr lang="nl-NL" dirty="0"/>
              <a:t>tezamen € 32.000. Hier</a:t>
            </a:r>
            <a:r>
              <a:rPr lang="nl-NL"/>
              <a:t> tegenover staan </a:t>
            </a:r>
            <a:r>
              <a:rPr lang="nl-NL" dirty="0"/>
              <a:t>extra huurinkomsten </a:t>
            </a:r>
            <a:r>
              <a:rPr lang="nl-NL"/>
              <a:t>van</a:t>
            </a:r>
            <a:r>
              <a:rPr lang="nl-NL" dirty="0"/>
              <a:t>€ 28.000. Het verschil van € 4.000 wordt gedekt middels een onttrekking aan de reserve Vervangingsinvesteringen. </a:t>
            </a:r>
          </a:p>
          <a:p>
            <a:endParaRPr lang="nl-NL" dirty="0"/>
          </a:p>
          <a:p>
            <a:r>
              <a:rPr lang="nl-NL" u="sng" dirty="0"/>
              <a:t>Verliesvoorziening Grondexploitatie Bedrijvenpark Vathorst</a:t>
            </a:r>
            <a:br>
              <a:rPr lang="nl-NL" u="sng" dirty="0"/>
            </a:br>
            <a:r>
              <a:rPr lang="nl-NL" dirty="0"/>
              <a:t>In 2021 is heeft de Raad besloten de verliesvoorziening van grondexploitatie bedrijvenpark Vathorst op te hogen met</a:t>
            </a:r>
            <a:br>
              <a:rPr lang="nl-NL" dirty="0"/>
            </a:br>
            <a:r>
              <a:rPr lang="nl-NL" dirty="0"/>
              <a:t>incidenteel € 3.594.000. Als</a:t>
            </a:r>
            <a:r>
              <a:rPr lang="nl-NL"/>
              <a:t> dekking hiervoor geldt </a:t>
            </a:r>
            <a:r>
              <a:rPr lang="nl-NL" dirty="0"/>
              <a:t>het hiervoor gelabelde budget binnen de reserve VERDER (€ 2.161.000) en de reserve Stedelijke</a:t>
            </a:r>
            <a:br>
              <a:rPr lang="nl-NL" dirty="0"/>
            </a:br>
            <a:r>
              <a:rPr lang="nl-NL" dirty="0"/>
              <a:t>Vernieuwing (RSV), compartiment Bereikbaarheid (€ 1.433.000). </a:t>
            </a:r>
          </a:p>
          <a:p>
            <a:endParaRPr lang="nl-NL" dirty="0"/>
          </a:p>
          <a:p>
            <a:r>
              <a:rPr lang="nl-NL" b="0" dirty="0"/>
              <a:t>Reservemutaties:</a:t>
            </a:r>
          </a:p>
          <a:p>
            <a:r>
              <a:rPr lang="nl-NL" u="sng" dirty="0"/>
              <a:t>Verbouwing de Volmolen:</a:t>
            </a:r>
            <a:br>
              <a:rPr lang="nl-NL" u="sng" dirty="0"/>
            </a:br>
            <a:r>
              <a:rPr lang="nl-NL" dirty="0"/>
              <a:t>In verband met de verbouwing van de Volmolen wordt een bedrag van € 6.000 onttrokken aan de reserve Vervangingsinvesteringen. Het saldo van de onttrekking en de netto lasten, zijnde € 2.000, is opgenomen in het begrotingssaldo. </a:t>
            </a:r>
          </a:p>
          <a:p>
            <a:endParaRPr lang="nl-NL" b="0" dirty="0"/>
          </a:p>
          <a:p>
            <a:r>
              <a:rPr lang="nl-NL" b="1" dirty="0"/>
              <a:t>Programma 1.3:</a:t>
            </a:r>
          </a:p>
          <a:p>
            <a:r>
              <a:rPr lang="nl-NL" b="0" dirty="0"/>
              <a:t>Programmamutaties:</a:t>
            </a:r>
          </a:p>
          <a:p>
            <a:r>
              <a:rPr lang="nl-NL" u="sng" dirty="0"/>
              <a:t>Nieuwe Tranche Startersleningen:</a:t>
            </a:r>
            <a:br>
              <a:rPr lang="nl-NL" u="sng" dirty="0"/>
            </a:br>
            <a:r>
              <a:rPr lang="nl-NL" dirty="0"/>
              <a:t>In 2016 is eenmalig € 3.500.000 beschikbaar gesteld door de Raad voor de verstrekking van startersleningen. De middelen van die tranche zijn inmiddels</a:t>
            </a:r>
            <a:r>
              <a:rPr lang="nl-NL"/>
              <a:t> nagenoeg </a:t>
            </a:r>
            <a:r>
              <a:rPr lang="nl-NL" dirty="0"/>
              <a:t>uitgeput. Om de startersleningen voort te kunnen zetten</a:t>
            </a:r>
            <a:r>
              <a:rPr lang="nl-NL"/>
              <a:t>, waren</a:t>
            </a:r>
            <a:r>
              <a:rPr lang="nl-NL" dirty="0"/>
              <a:t> nieuwe middelen nodig. Met de uitgave van deze nieuwe tranche kunnen we </a:t>
            </a:r>
            <a:r>
              <a:rPr lang="nl-NL"/>
              <a:t>weer </a:t>
            </a:r>
            <a:r>
              <a:rPr lang="nl-NL" dirty="0"/>
              <a:t>minimaal 100 starters </a:t>
            </a:r>
            <a:r>
              <a:rPr lang="nl-NL"/>
              <a:t>helpen</a:t>
            </a:r>
            <a:r>
              <a:rPr lang="nl-NL" dirty="0"/>
              <a:t>. De beheerslasten ad € 18.000 </a:t>
            </a:r>
            <a:r>
              <a:rPr lang="nl-NL"/>
              <a:t>is </a:t>
            </a:r>
            <a:r>
              <a:rPr lang="nl-NL" dirty="0"/>
              <a:t>gedekt </a:t>
            </a:r>
            <a:r>
              <a:rPr lang="nl-NL"/>
              <a:t>door </a:t>
            </a:r>
            <a:r>
              <a:rPr lang="nl-NL" dirty="0"/>
              <a:t>een onttrekking </a:t>
            </a:r>
            <a:r>
              <a:rPr lang="nl-NL"/>
              <a:t>aan </a:t>
            </a:r>
            <a:r>
              <a:rPr lang="nl-NL" dirty="0"/>
              <a:t>de reserve Sociale Woningbouw. </a:t>
            </a:r>
          </a:p>
          <a:p>
            <a:endParaRPr lang="nl-NL" b="0" dirty="0"/>
          </a:p>
          <a:p>
            <a:r>
              <a:rPr lang="nl-NL" b="0" dirty="0"/>
              <a:t>Reservemutaties:</a:t>
            </a:r>
          </a:p>
          <a:p>
            <a:r>
              <a:rPr lang="nl-NL" u="sng" dirty="0"/>
              <a:t>Nieuwe Tranche Startersleningen:</a:t>
            </a:r>
            <a:br>
              <a:rPr lang="nl-NL" dirty="0"/>
            </a:br>
            <a:r>
              <a:rPr lang="nl-NL" dirty="0"/>
              <a:t>De onttrekking aan de reserve Sociale Woningbouw </a:t>
            </a:r>
            <a:r>
              <a:rPr lang="nl-NL"/>
              <a:t>(</a:t>
            </a:r>
            <a:r>
              <a:rPr lang="nl-NL" dirty="0"/>
              <a:t>€ 18.000) ter dekking van de beheerslasten van de nieuwe tranche startersleningen. </a:t>
            </a:r>
          </a:p>
          <a:p>
            <a:endParaRPr lang="nl-NL" b="0" dirty="0"/>
          </a:p>
          <a:p>
            <a:r>
              <a:rPr lang="nl-NL" b="1" dirty="0"/>
              <a:t>Programma 1.4:</a:t>
            </a:r>
          </a:p>
          <a:p>
            <a:r>
              <a:rPr lang="nl-NL" b="0" dirty="0"/>
              <a:t>Reservemutaties:</a:t>
            </a:r>
          </a:p>
          <a:p>
            <a:r>
              <a:rPr lang="nl-NL" u="sng" dirty="0"/>
              <a:t>Verliesvoorziening Grondexploitatie Bedrijvenpark Vathorst</a:t>
            </a:r>
            <a:br>
              <a:rPr lang="nl-NL" u="sng" dirty="0"/>
            </a:br>
            <a:r>
              <a:rPr lang="nl-NL" dirty="0"/>
              <a:t>Ter dekking van de verliesvoorziening van grondexploitatie bedrijvenpark Vathorst, wordt een onttrekking gedaan van het hiervoor gelabelde budget binnen de reserve VERDER (€ 2.161.000) en de reserve Stedelijke Vernieuwing (RSV), compartiment Bereikbaarheid (€ 1.433.000). </a:t>
            </a:r>
          </a:p>
          <a:p>
            <a:endParaRPr lang="nl-NL" b="0" dirty="0"/>
          </a:p>
          <a:p>
            <a:r>
              <a:rPr lang="nl-NL" b="1" dirty="0"/>
              <a:t>Programma 2.1:</a:t>
            </a:r>
          </a:p>
          <a:p>
            <a:r>
              <a:rPr lang="nl-NL" b="0" dirty="0"/>
              <a:t>Programmamutaties:</a:t>
            </a:r>
          </a:p>
          <a:p>
            <a:r>
              <a:rPr lang="nl-NL" u="sng" dirty="0"/>
              <a:t>Taakmutaties Decembercirculaire 2020:</a:t>
            </a:r>
            <a:br>
              <a:rPr lang="nl-NL" u="sng" dirty="0"/>
            </a:br>
            <a:r>
              <a:rPr lang="nl-NL" dirty="0"/>
              <a:t>In 2021 hebben we de taakmutaties van de decembercirculaire 2020 in de begroting 2021</a:t>
            </a:r>
            <a:r>
              <a:rPr lang="nl-NL"/>
              <a:t> </a:t>
            </a:r>
            <a:r>
              <a:rPr lang="nl-NL" dirty="0"/>
              <a:t>opgenomen. Hiervoor zijn de lasten in programma 2.1 met € 2.316.000 toegenomen. </a:t>
            </a:r>
          </a:p>
          <a:p>
            <a:endParaRPr lang="nl-NL" u="sng" dirty="0"/>
          </a:p>
          <a:p>
            <a:r>
              <a:rPr lang="nl-NL" u="sng" dirty="0"/>
              <a:t>Taakmutaties Septembercirculaire 2020:</a:t>
            </a:r>
            <a:br>
              <a:rPr lang="nl-NL" u="sng" dirty="0"/>
            </a:br>
            <a:r>
              <a:rPr lang="nl-NL" dirty="0"/>
              <a:t>Eind vorig jaar hebben we ook de septembercirculaire in de begroting</a:t>
            </a:r>
            <a:r>
              <a:rPr lang="nl-NL"/>
              <a:t> </a:t>
            </a:r>
            <a:r>
              <a:rPr lang="nl-NL" dirty="0"/>
              <a:t>2021</a:t>
            </a:r>
            <a:r>
              <a:rPr lang="nl-NL"/>
              <a:t> </a:t>
            </a:r>
            <a:r>
              <a:rPr lang="nl-NL" dirty="0"/>
              <a:t>verwerkt. Dit heeft betrekking op een bedrag aan de lastenzijde van € 3.019.000.</a:t>
            </a:r>
            <a:r>
              <a:rPr lang="nl-NL" u="none" dirty="0"/>
              <a:t> </a:t>
            </a:r>
          </a:p>
          <a:p>
            <a:endParaRPr lang="nl-NL" u="sng" dirty="0"/>
          </a:p>
          <a:p>
            <a:r>
              <a:rPr lang="nl-NL" u="sng" dirty="0"/>
              <a:t>Taakmutaties Meicirculaire 2021:</a:t>
            </a:r>
            <a:br>
              <a:rPr lang="nl-NL" u="sng" dirty="0"/>
            </a:br>
            <a:r>
              <a:rPr lang="nl-NL" dirty="0"/>
              <a:t>In 2021 hebben we de taakmutaties van de meicirculaire 2021 in de begroting 2021 opgenomen. Hiervoor zijn de lasten in programma 2.1 met € 7.853.000 toegenomen. </a:t>
            </a:r>
          </a:p>
          <a:p>
            <a:endParaRPr lang="nl-NL" b="0" dirty="0"/>
          </a:p>
        </p:txBody>
      </p:sp>
      <p:sp>
        <p:nvSpPr>
          <p:cNvPr id="4" name="Tijdelijke aanduiding voor dianummer 3"/>
          <p:cNvSpPr>
            <a:spLocks noGrp="1"/>
          </p:cNvSpPr>
          <p:nvPr>
            <p:ph type="sldNum" sz="quarter" idx="5"/>
          </p:nvPr>
        </p:nvSpPr>
        <p:spPr/>
        <p:txBody>
          <a:bodyPr/>
          <a:lstStyle/>
          <a:p>
            <a:fld id="{25CF68AE-A49E-4CE7-A6F3-8EF5DE566543}" type="slidenum">
              <a:rPr lang="nl-NL" smtClean="0"/>
              <a:t>31</a:t>
            </a:fld>
            <a:endParaRPr lang="nl-NL" dirty="0"/>
          </a:p>
        </p:txBody>
      </p:sp>
    </p:spTree>
    <p:extLst>
      <p:ext uri="{BB962C8B-B14F-4D97-AF65-F5344CB8AC3E}">
        <p14:creationId xmlns:p14="http://schemas.microsoft.com/office/powerpoint/2010/main" val="4256932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Programma 3.2:</a:t>
            </a:r>
          </a:p>
          <a:p>
            <a:r>
              <a:rPr lang="nl-NL" dirty="0"/>
              <a:t>Programmamutaties:</a:t>
            </a:r>
          </a:p>
          <a:p>
            <a:r>
              <a:rPr lang="nl-NL" u="sng" dirty="0"/>
              <a:t>Taakmutaties Septembercirculaire 2020:</a:t>
            </a:r>
            <a:br>
              <a:rPr lang="nl-NL" u="sng" dirty="0"/>
            </a:br>
            <a:r>
              <a:rPr lang="nl-NL" dirty="0"/>
              <a:t>Eind vorig jaar hebben we de septembercirculaire in de begroting 2021 verwerkt. Dit heeft geleid tot € 7.000 extra lasten.</a:t>
            </a:r>
          </a:p>
          <a:p>
            <a:endParaRPr lang="nl-NL" dirty="0"/>
          </a:p>
          <a:p>
            <a:r>
              <a:rPr lang="nl-NL" u="sng" dirty="0"/>
              <a:t>Taakmutaties Meicirculaire 2021:</a:t>
            </a:r>
            <a:br>
              <a:rPr lang="nl-NL" u="sng" dirty="0"/>
            </a:br>
            <a:r>
              <a:rPr lang="nl-NL" dirty="0"/>
              <a:t>In 2021 hebben we de taakmutaties van de meicirculaire 2021 in de begroting 2021 opgenomen. Hiervoor zijn de lasten in programma 3.2 met € 55.000 toegenomen. </a:t>
            </a:r>
          </a:p>
          <a:p>
            <a:endParaRPr lang="nl-NL" dirty="0"/>
          </a:p>
          <a:p>
            <a:r>
              <a:rPr lang="nl-NL" b="1" dirty="0"/>
              <a:t>Programma 3.4:</a:t>
            </a:r>
          </a:p>
          <a:p>
            <a:r>
              <a:rPr lang="nl-NL" dirty="0"/>
              <a:t>Programmamutaties:</a:t>
            </a:r>
          </a:p>
          <a:p>
            <a:r>
              <a:rPr lang="nl-NL" u="sng" dirty="0"/>
              <a:t>Taakmutaties Decembercirculaire 2020:</a:t>
            </a:r>
            <a:br>
              <a:rPr lang="nl-NL" u="sng" dirty="0"/>
            </a:br>
            <a:r>
              <a:rPr lang="nl-NL" dirty="0"/>
              <a:t>In 2021 zijn de taakmutaties van de decembercirculaire 2020 in de begroting 2021 opgenomen. Dit heeft geleid tot een stijging van de lasten in programma 3.4 van € 2.0712.000. </a:t>
            </a:r>
          </a:p>
          <a:p>
            <a:endParaRPr lang="nl-NL" u="sng" dirty="0"/>
          </a:p>
          <a:p>
            <a:r>
              <a:rPr lang="nl-NL" u="sng" dirty="0"/>
              <a:t>Taakmutaties Meicirculaire 2021:</a:t>
            </a:r>
            <a:br>
              <a:rPr lang="nl-NL" u="sng" dirty="0"/>
            </a:br>
            <a:r>
              <a:rPr lang="nl-NL" dirty="0"/>
              <a:t>In 2021 hebben we de taakmutaties van de meicirculaire 2021 in de begroting 2021 opgenomen. Hiervoor zijn de lasten in programma 3.4 met € 400.000 toegenomen. </a:t>
            </a:r>
          </a:p>
          <a:p>
            <a:endParaRPr lang="nl-NL" u="sng" dirty="0"/>
          </a:p>
          <a:p>
            <a:r>
              <a:rPr lang="nl-NL" u="sng" dirty="0"/>
              <a:t>Kerncollectie Armando:</a:t>
            </a:r>
            <a:br>
              <a:rPr lang="nl-NL" u="sng" dirty="0"/>
            </a:br>
            <a:r>
              <a:rPr lang="nl-NL" dirty="0"/>
              <a:t>Sinds 2018 is de gemeente Amersfoort weer in beheer gekomen van de kerncollectie Armando, bestaande uit 21 schilderijen en 1 bronzen beeld. Deze wordt in bruikleen gegeven aan Amersfoort in C (AiC) zodat zij professioneel zorg kan dragen voor het beheer en behoud. De kosten hiervan bedragen € 20.000 en worden gedekt uit de reserve Armandomuseum. </a:t>
            </a:r>
          </a:p>
          <a:p>
            <a:endParaRPr lang="nl-NL" u="sng" dirty="0"/>
          </a:p>
          <a:p>
            <a:pPr>
              <a:defRPr/>
            </a:pPr>
            <a:r>
              <a:rPr lang="nl-NL" dirty="0"/>
              <a:t>Reservemutaties:</a:t>
            </a:r>
          </a:p>
          <a:p>
            <a:r>
              <a:rPr lang="nl-NL" u="sng" dirty="0"/>
              <a:t>Kerncollectie Armando:</a:t>
            </a:r>
            <a:br>
              <a:rPr lang="nl-NL" u="sng" dirty="0"/>
            </a:br>
            <a:r>
              <a:rPr lang="nl-NL" dirty="0"/>
              <a:t>De bate van € 20.000 betreft de onttrekking aan de reserve Armandomuseum ter dekking van het beheer en onderhoud van de kerncollectie Armando. </a:t>
            </a:r>
          </a:p>
          <a:p>
            <a:endParaRPr lang="nl-NL" dirty="0"/>
          </a:p>
          <a:p>
            <a:r>
              <a:rPr lang="nl-NL" b="1" dirty="0"/>
              <a:t>Programma 4.1:</a:t>
            </a:r>
          </a:p>
          <a:p>
            <a:r>
              <a:rPr lang="nl-NL" dirty="0"/>
              <a:t>Programmamutaties:</a:t>
            </a:r>
          </a:p>
          <a:p>
            <a:r>
              <a:rPr lang="nl-NL" u="sng" dirty="0"/>
              <a:t>Taakmutaties Decembercirculaire 2020:</a:t>
            </a:r>
            <a:br>
              <a:rPr lang="nl-NL" u="sng" dirty="0"/>
            </a:br>
            <a:r>
              <a:rPr lang="nl-NL" dirty="0"/>
              <a:t>In 2021 zijn de taakmutaties van de decembercirculaire 2020 in de begroting 2021 opgenomen. Dit heeft geleid tot een stijging van de lasten in programma 4.1 van € 181.000. </a:t>
            </a:r>
          </a:p>
          <a:p>
            <a:endParaRPr lang="nl-NL" u="sng" dirty="0"/>
          </a:p>
          <a:p>
            <a:r>
              <a:rPr lang="nl-NL" u="sng" dirty="0"/>
              <a:t>Taakmutaties Septembercirculaire 2020:</a:t>
            </a:r>
            <a:br>
              <a:rPr lang="nl-NL" u="sng" dirty="0"/>
            </a:br>
            <a:r>
              <a:rPr lang="nl-NL" dirty="0"/>
              <a:t>Eind vorig jaar is ook de septembercirculaire in de begroting 2021 verwerkt. Hierdoor hebben we € 56.000 meer lasten.</a:t>
            </a:r>
          </a:p>
          <a:p>
            <a:endParaRPr lang="nl-NL" u="sng" dirty="0"/>
          </a:p>
          <a:p>
            <a:pPr>
              <a:defRPr/>
            </a:pPr>
            <a:r>
              <a:rPr lang="nl-NL" u="sng" dirty="0"/>
              <a:t>Taakmutaties Meicirculaire 2021:</a:t>
            </a:r>
            <a:br>
              <a:rPr lang="nl-NL" u="sng" dirty="0"/>
            </a:br>
            <a:r>
              <a:rPr lang="nl-NL" dirty="0"/>
              <a:t>In 2021 hebben we de taakmutaties van de meicirculaire 2021 in de begroting 2021 opgenomen. Hiervoor zijn de lasten in programma 4.1 met € 1.065.000 toegenomen. </a:t>
            </a:r>
          </a:p>
          <a:p>
            <a:r>
              <a:rPr lang="nl-NL" dirty="0"/>
              <a:t> </a:t>
            </a:r>
            <a:endParaRPr lang="nl-NL" u="sng" dirty="0"/>
          </a:p>
          <a:p>
            <a:r>
              <a:rPr lang="nl-NL" u="sng" dirty="0"/>
              <a:t>Instellen begeleidingscommissie juridische bijstand Raad:</a:t>
            </a:r>
          </a:p>
          <a:p>
            <a:r>
              <a:rPr lang="nl-NL" dirty="0"/>
              <a:t>In 2021 heeft uw Raad besloten om een juridisch adviseur opdracht te verlenen te verlenen om de Raad te adviseren en te ondersteunen. Hiervoor is een bedrag van € 70.000 beschikbaar gesteld. Deze kosten worden gedekt door een onttrekking uit de saldireserve.</a:t>
            </a:r>
          </a:p>
          <a:p>
            <a:endParaRPr lang="nl-NL" dirty="0"/>
          </a:p>
          <a:p>
            <a:r>
              <a:rPr lang="nl-NL" b="1" dirty="0"/>
              <a:t>Programma 5.1:</a:t>
            </a:r>
          </a:p>
          <a:p>
            <a:r>
              <a:rPr lang="nl-NL" dirty="0"/>
              <a:t>Programmamutaties:</a:t>
            </a:r>
          </a:p>
          <a:p>
            <a:r>
              <a:rPr lang="nl-NL" u="sng" dirty="0"/>
              <a:t>Taakmutaties Decembercirculaire 2020:</a:t>
            </a:r>
            <a:br>
              <a:rPr lang="nl-NL" u="sng" dirty="0"/>
            </a:br>
            <a:r>
              <a:rPr lang="nl-NL" dirty="0"/>
              <a:t>In 2021 zijn de taakmutaties van de decembercirculaire 2020 in de begroting 2021 opgenomen. Hier staan de gelden van het Rijk tegenover, welke in de begroting in programma 5.1 landen. Voor de decembercirculaire 2020 gaat het om een bedrag van € 4.568.000. </a:t>
            </a:r>
          </a:p>
          <a:p>
            <a:endParaRPr lang="nl-NL" u="sng" dirty="0"/>
          </a:p>
          <a:p>
            <a:r>
              <a:rPr lang="nl-NL" u="sng" dirty="0"/>
              <a:t>Taakmutaties Septembercirculaire 2020:</a:t>
            </a:r>
            <a:br>
              <a:rPr lang="nl-NL" u="sng" dirty="0"/>
            </a:br>
            <a:r>
              <a:rPr lang="nl-NL" dirty="0"/>
              <a:t>Eind vorig jaar is ook de septembercirculaire in de begroting 2021 verwerkt. Hier staan eveneens middelen van het Rijk tegenover, die we als bate in de begroting in programma 5.1 verantwoorden. Voor de septembercirculaire 2020 gaat het om een bedrag van € 3.082.000. </a:t>
            </a:r>
          </a:p>
          <a:p>
            <a:endParaRPr lang="nl-NL" u="sng" dirty="0"/>
          </a:p>
          <a:p>
            <a:r>
              <a:rPr lang="nl-NL" u="sng" dirty="0"/>
              <a:t>Taakmutaties Meicirculaire 2021:</a:t>
            </a:r>
            <a:br>
              <a:rPr lang="nl-NL" u="sng" dirty="0"/>
            </a:br>
            <a:r>
              <a:rPr lang="nl-NL" dirty="0"/>
              <a:t>In 2021 hebben we de taakmutaties van de meicirculaire 2021 in de begroting 2021 opgenomen. In verband hiermee zijn de baten in programma 5.1 met € 9.769.000 toegenomen. </a:t>
            </a:r>
          </a:p>
          <a:p>
            <a:endParaRPr lang="nl-NL" u="sng" dirty="0"/>
          </a:p>
          <a:p>
            <a:r>
              <a:rPr lang="nl-NL" u="sng" dirty="0"/>
              <a:t>Verbouwing de Volmolen:</a:t>
            </a:r>
            <a:br>
              <a:rPr lang="nl-NL" u="sng" dirty="0"/>
            </a:br>
            <a:r>
              <a:rPr lang="nl-NL" dirty="0"/>
              <a:t>Het bedrag ad € 2.000 betreft het hierboven genoemde effect op het begrotingssaldo voor de Verbouwing van de Volmolen. </a:t>
            </a:r>
          </a:p>
          <a:p>
            <a:endParaRPr lang="nl-NL" dirty="0"/>
          </a:p>
          <a:p>
            <a:r>
              <a:rPr lang="nl-NL" dirty="0"/>
              <a:t>Reservemutaties:</a:t>
            </a:r>
          </a:p>
          <a:p>
            <a:r>
              <a:rPr lang="nl-NL" u="sng" dirty="0"/>
              <a:t>Instellen begeleidingscommissie juridische bijstand Raad:</a:t>
            </a:r>
          </a:p>
          <a:p>
            <a:r>
              <a:rPr lang="nl-NL" dirty="0"/>
              <a:t>Om de € 70.000 kosten voor de juridische bijstand voor de Raad te dekken, hebben wij een onttrekking gedaan aan de saldireserve, conform het raadsbesluit hierover.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32</a:t>
            </a:fld>
            <a:endParaRPr lang="nl-NL" dirty="0"/>
          </a:p>
        </p:txBody>
      </p:sp>
    </p:spTree>
    <p:extLst>
      <p:ext uri="{BB962C8B-B14F-4D97-AF65-F5344CB8AC3E}">
        <p14:creationId xmlns:p14="http://schemas.microsoft.com/office/powerpoint/2010/main" val="151367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navolging van vorig jaar wederom nu weer alleen een presentatie van de Zomerrapportage. Maar dit jaar voor het eerst vóór het zomerreces opgesteld. </a:t>
            </a:r>
          </a:p>
          <a:p>
            <a:r>
              <a:rPr lang="nl-NL" dirty="0"/>
              <a:t>Deze Zomerrapportage in het 2</a:t>
            </a:r>
            <a:r>
              <a:rPr lang="nl-NL" baseline="30000" dirty="0"/>
              <a:t>e</a:t>
            </a:r>
            <a:r>
              <a:rPr lang="nl-NL" dirty="0"/>
              <a:t> coronajaar laat momenteel een positief financieel beeld zien van per saldo ongeveer € 3,2 miljoen incidenteel. </a:t>
            </a:r>
          </a:p>
          <a:p>
            <a:r>
              <a:rPr lang="nl-NL" dirty="0"/>
              <a:t>Dat is het resultaat van veel kleine financiële mee- en tegenvallers en een paar grote. Vooral binnen het Sociaal Domein zitten een paar grote financiële mee- en tegenvallers. Bij het </a:t>
            </a:r>
            <a:r>
              <a:rPr lang="nl-NL" dirty="0" err="1"/>
              <a:t>Bosbad</a:t>
            </a:r>
            <a:r>
              <a:rPr lang="nl-NL" dirty="0"/>
              <a:t> is sprake van een financiële tegenvaller van € 1,3 miljoen als gevolg van het versneld afboeken van de resterende boekwaarde van de renovatie. Daarnaast is er vanwege een stijging van het aantal bouwaanvragen sprake van een voordelig resultaat bij de bouwaanvragen ten behoeve van de omgevingsvergunning. Hier staat extra inhuur van € 0,8 miljoen tegenover. Per saldo is er sprake van een voordeel bij de bouwaanvragen van € 0,8 miljoen.</a:t>
            </a:r>
          </a:p>
          <a:p>
            <a:endParaRPr lang="nl-NL" dirty="0"/>
          </a:p>
          <a:p>
            <a:r>
              <a:rPr lang="nl-NL" dirty="0"/>
              <a:t>Er kan echter in het tweede halfjaar nog veel gebeuren, alhoewel we zoveel als mogelijk daarmee rekening hebben gehouden in deze cijfers. </a:t>
            </a:r>
          </a:p>
          <a:p>
            <a:r>
              <a:rPr lang="nl-NL" dirty="0"/>
              <a:t>Vooralsnog ziet ons College echter geen reden om nu tot bijsturing van het beleid uit de begroting over te gaan; dat geldt zowel voor de afzonderlijke programma’s als ook voor het geheel van de begroting 2021.   </a:t>
            </a:r>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4</a:t>
            </a:fld>
            <a:endParaRPr lang="nl-NL" dirty="0"/>
          </a:p>
        </p:txBody>
      </p:sp>
    </p:spTree>
    <p:extLst>
      <p:ext uri="{BB962C8B-B14F-4D97-AF65-F5344CB8AC3E}">
        <p14:creationId xmlns:p14="http://schemas.microsoft.com/office/powerpoint/2010/main" val="9709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5</a:t>
            </a:fld>
            <a:endParaRPr lang="nl-NL"/>
          </a:p>
        </p:txBody>
      </p:sp>
    </p:spTree>
    <p:extLst>
      <p:ext uri="{BB962C8B-B14F-4D97-AF65-F5344CB8AC3E}">
        <p14:creationId xmlns:p14="http://schemas.microsoft.com/office/powerpoint/2010/main" val="346196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7860">
              <a:defRPr/>
            </a:pPr>
            <a:br>
              <a:rPr lang="nl-NL" b="1" u="sng" dirty="0">
                <a:solidFill>
                  <a:schemeClr val="dk1"/>
                </a:solidFill>
              </a:rPr>
            </a:br>
            <a:r>
              <a:rPr lang="nl-NL" u="sng" dirty="0">
                <a:solidFill>
                  <a:schemeClr val="dk1"/>
                </a:solidFill>
              </a:rPr>
              <a:t>1.1.1 Uitvoeringsbudget Energietransitie 2021</a:t>
            </a:r>
            <a:r>
              <a:rPr lang="nl-NL" dirty="0">
                <a:solidFill>
                  <a:schemeClr val="dk1"/>
                </a:solidFill>
              </a:rPr>
              <a:t>: Er is sprake van een </a:t>
            </a:r>
            <a:r>
              <a:rPr lang="nl-NL" dirty="0" err="1">
                <a:solidFill>
                  <a:schemeClr val="dk1"/>
                </a:solidFill>
              </a:rPr>
              <a:t>onderschrijding</a:t>
            </a:r>
            <a:r>
              <a:rPr lang="nl-NL" dirty="0">
                <a:solidFill>
                  <a:schemeClr val="dk1"/>
                </a:solidFill>
              </a:rPr>
              <a:t> van incidenteel € 800.000. In de begroting is een uitvoeringsbudget voor de Energietransitie van incidenteel € 1.955.000 in 2021 beschikbaar. Zoals bij het instellen van de Reserve Duurzame Stad aangegeven is dit geld over meerdere jaren benodigd. Een deel van het uitvoeringsbudget 2021 wordt dan ook niet in 2021 uitgegeven maar in latere jaren. </a:t>
            </a:r>
          </a:p>
          <a:p>
            <a:pPr defTabSz="947860">
              <a:defRPr/>
            </a:pPr>
            <a:endParaRPr lang="nl-NL" b="1" dirty="0">
              <a:solidFill>
                <a:schemeClr val="dk1"/>
              </a:solidFill>
            </a:endParaRPr>
          </a:p>
          <a:p>
            <a:pPr defTabSz="947860">
              <a:defRPr/>
            </a:pPr>
            <a:r>
              <a:rPr lang="nl-NL" u="sng" dirty="0">
                <a:solidFill>
                  <a:schemeClr val="dk1"/>
                </a:solidFill>
              </a:rPr>
              <a:t>1.1.1 Realisatie asfaltcollectoren Westelijke Ontsluiting en Reserve Duurzame Stad</a:t>
            </a:r>
            <a:r>
              <a:rPr lang="nl-NL" dirty="0">
                <a:solidFill>
                  <a:schemeClr val="dk1"/>
                </a:solidFill>
              </a:rPr>
              <a:t>: </a:t>
            </a:r>
            <a:r>
              <a:rPr lang="nl-NL" baseline="0" dirty="0"/>
              <a:t>De geraamde lasten voor de realisatie van de asfaltcollectoren in de Westelijke ontsluiting van </a:t>
            </a:r>
            <a:r>
              <a:rPr lang="nl-NL" dirty="0">
                <a:solidFill>
                  <a:schemeClr val="dk1"/>
                </a:solidFill>
              </a:rPr>
              <a:t>€ </a:t>
            </a:r>
            <a:r>
              <a:rPr lang="nl-NL" baseline="0" dirty="0"/>
              <a:t>1.000.000 worden nagenoeg niet in 2021 gerealiseerd, omdat besluitvorming over het vervolg van de Westelijke Ontsluiting ‘on </a:t>
            </a:r>
            <a:r>
              <a:rPr lang="nl-NL" baseline="0" dirty="0" err="1"/>
              <a:t>hold</a:t>
            </a:r>
            <a:r>
              <a:rPr lang="nl-NL" baseline="0" dirty="0"/>
              <a:t>’ is gezet door de Raad. Afhankelijk van besluitvorming zal dit mogelijk in 2022 plaatsvinden. Er worden wel enige proceskosten in 2021 gemaakt. Per saldo is er sprake van een </a:t>
            </a:r>
            <a:r>
              <a:rPr lang="nl-NL" baseline="0" dirty="0" err="1"/>
              <a:t>onderschrijding</a:t>
            </a:r>
            <a:r>
              <a:rPr lang="nl-NL" baseline="0" dirty="0"/>
              <a:t> van incidenteel € 950.0000.</a:t>
            </a:r>
          </a:p>
          <a:p>
            <a:pPr defTabSz="947860">
              <a:defRPr/>
            </a:pPr>
            <a:r>
              <a:rPr lang="nl-NL" baseline="0" dirty="0"/>
              <a:t>Omdat de realisatie van de lasten niet plaats vindt in 2021, vindt ook de onttrekking uit de reserve Duurzame stad slechts voor € 50.000 in 2021 plaats en blijft de overige € 950.000 in de reserve.</a:t>
            </a:r>
          </a:p>
          <a:p>
            <a:pPr defTabSz="947860">
              <a:defRPr/>
            </a:pPr>
            <a:endParaRPr lang="nl-NL" baseline="0" dirty="0"/>
          </a:p>
          <a:p>
            <a:pPr defTabSz="947860">
              <a:defRPr/>
            </a:pPr>
            <a:r>
              <a:rPr lang="nl-NL" u="sng" dirty="0">
                <a:solidFill>
                  <a:schemeClr val="dk1"/>
                </a:solidFill>
              </a:rPr>
              <a:t>1.1.4 Afval – corona</a:t>
            </a:r>
            <a:r>
              <a:rPr lang="nl-NL" dirty="0">
                <a:solidFill>
                  <a:schemeClr val="dk1"/>
                </a:solidFill>
              </a:rPr>
              <a:t>: Doordat de richtlijn vanuit de rijksoverheid tot juni was ‘thuiswerken, tenzij het niet anders kan’, verwachten we ook dit jaar extra lasten door meer huishoudelijk afval. De precieze omvang is nog niet in te schatten, omdat er alleen gevalideerde gegevens over het eerste kwartaal beschikbaar zijn. Vanuit het Rijk hebben we een bedrag van € 247.000 ontvangen als compensatie voor 2020 (zie programma 5.1). We zetten echter via de VNG ook in op extra compensatie voor deze extra lasten in 2021. Vooralsnog staan deze op p.m..</a:t>
            </a:r>
          </a:p>
          <a:p>
            <a:endParaRPr lang="nl-NL" u="sng" dirty="0">
              <a:solidFill>
                <a:schemeClr val="dk1"/>
              </a:solidFill>
            </a:endParaRPr>
          </a:p>
          <a:p>
            <a:r>
              <a:rPr lang="nl-NL" u="sng" dirty="0">
                <a:solidFill>
                  <a:schemeClr val="dk1"/>
                </a:solidFill>
              </a:rPr>
              <a:t>1.1.5 Dagelijks onderhoud bomen</a:t>
            </a:r>
            <a:r>
              <a:rPr lang="nl-NL" dirty="0">
                <a:solidFill>
                  <a:schemeClr val="dk1"/>
                </a:solidFill>
              </a:rPr>
              <a:t>: </a:t>
            </a:r>
            <a:r>
              <a:rPr lang="nl-NL" dirty="0"/>
              <a:t>Als gevolg van klimaatveranderingen moeten we meer onderhoudsmaatregelen uitvoeren bij bomen, wat resulteert in hogere lasten van incidenteel € 229.000. Zo zorgt de langdurige droogte van de afgelopen jaren er bijvoorbeeld voor dat bomen meer grof dood hout produceren, waardoor we meer moeten snoeien om de bomen veilig te houden. Bij de concept Kadernota 2022-2025 is hier extra budget voor opgenomen als structurele doorwerking vanuit de jaarrekening 2020. Hierdoor ontstaat er alleen in 2021 nog een tekort door extra uitgaven.</a:t>
            </a:r>
          </a:p>
          <a:p>
            <a:endParaRPr lang="nl-NL" dirty="0"/>
          </a:p>
          <a:p>
            <a:pPr defTabSz="947860">
              <a:defRPr/>
            </a:pPr>
            <a:r>
              <a:rPr lang="nl-NL" u="sng" dirty="0"/>
              <a:t>1.1.5 Kapitaallasten investeringen Openbare Ruimte:</a:t>
            </a:r>
            <a:r>
              <a:rPr lang="nl-NL" dirty="0"/>
              <a:t> In 2020 zijn door verschillende oorzaken (zowel externe als interne) meerdere investeringen in de openbare ruimte vertraagd. De afgelopen periode is gekeken naar een realistische planning van deze investeringen. Deze nieuwe planning wordt verwerkt in de Begroting 2022. Als gevolg hiervan zijn de kapitaallasten dit jaar € 300.000 incidenteel lager dan geraamd.</a:t>
            </a:r>
          </a:p>
          <a:p>
            <a:endParaRPr lang="nl-NL" dirty="0"/>
          </a:p>
          <a:p>
            <a:r>
              <a:rPr lang="nl-NL" u="sng" dirty="0">
                <a:solidFill>
                  <a:schemeClr val="dk1"/>
                </a:solidFill>
              </a:rPr>
              <a:t>1.1.5 Civiele kunstwerken</a:t>
            </a:r>
            <a:r>
              <a:rPr lang="nl-NL" dirty="0">
                <a:solidFill>
                  <a:schemeClr val="dk1"/>
                </a:solidFill>
              </a:rPr>
              <a:t>: Bij de inspectie van bruggen en tunnels worden we geconfronteerd met </a:t>
            </a:r>
            <a:r>
              <a:rPr lang="nl-NL" dirty="0"/>
              <a:t>extra lasten van € 240.000 die niet meer binnen het reguliere budget of de vervangingsinvesteringen kunnen worden opgevangen vanwege noodzakelijke werkzaamheden die in verband met de veiligheid van de weggebruiker niet uitgesteld kunnen worden. Aangezien dit het derde jaar op rij is dat dit zich voordoet, lijkt er inmiddels sprake te zijn van een structurele afwijking. Deze gaan we verder analyseren en indien nodig meenemen bij de integrale afweging in de Kadernota 2023-2026.</a:t>
            </a:r>
          </a:p>
          <a:p>
            <a:endParaRPr lang="nl-NL" dirty="0">
              <a:solidFill>
                <a:schemeClr val="dk1"/>
              </a:solidFill>
            </a:endParaRPr>
          </a:p>
          <a:p>
            <a:pPr lvl="0"/>
            <a:r>
              <a:rPr lang="nl-NL" u="sng" dirty="0">
                <a:solidFill>
                  <a:schemeClr val="dk1"/>
                </a:solidFill>
              </a:rPr>
              <a:t>1.1.5 CBA</a:t>
            </a:r>
            <a:r>
              <a:rPr lang="nl-NL" dirty="0">
                <a:solidFill>
                  <a:schemeClr val="dk1"/>
                </a:solidFill>
              </a:rPr>
              <a:t>: </a:t>
            </a:r>
            <a:r>
              <a:rPr lang="nl-NL" dirty="0"/>
              <a:t>Het totaal effect op de baten is -/- </a:t>
            </a:r>
            <a:r>
              <a:rPr lang="nl-NL" dirty="0">
                <a:solidFill>
                  <a:schemeClr val="dk1"/>
                </a:solidFill>
              </a:rPr>
              <a:t>€ 800.000. Dit is opgebouwd uit 3 onderdelen: a</a:t>
            </a:r>
            <a:r>
              <a:rPr lang="nl-NL" dirty="0"/>
              <a:t>ls gevolg van de toegenomen concurrentie in de regio blijft het aantal crematies achter. Over 2021 verwachten we hierdoor een tekort op de baten van € 800.000. Door de coronacrisis blijven ook de baten op catering sterk achter in de eerste helft van 2021. Ervan uitgaande dat in de tweede helft van 2021 catering volgens begroting kan plaatsvinden schatten we een tekort in op de baten van € 300.000. Het aantal begrafenissen, grafrechten en gebruik rouwkamers is juist gestegen waardoor we hogere baten verwachten van € 300.000</a:t>
            </a:r>
            <a:r>
              <a:rPr lang="nl-NL" dirty="0">
                <a:solidFill>
                  <a:schemeClr val="dk1"/>
                </a:solidFill>
              </a:rPr>
              <a:t>. </a:t>
            </a:r>
            <a:r>
              <a:rPr lang="nl-NL" dirty="0"/>
              <a:t>Door minder personele inzet, besparing op gebruik van materiaal en efficiëntere inkoop van materialen verwachten we daarnaast een voordeel op lasten van € 300.000. Per saldo betekent dit een verwacht tekort van € 500.000 voor het CBA.</a:t>
            </a:r>
          </a:p>
          <a:p>
            <a:pPr defTabSz="947860">
              <a:defRPr/>
            </a:pPr>
            <a:endParaRPr lang="nl-NL" dirty="0"/>
          </a:p>
          <a:p>
            <a:r>
              <a:rPr lang="nl-NL" b="0" u="sng" dirty="0"/>
              <a:t>1.1.5 Reclame opbrengsten</a:t>
            </a:r>
            <a:r>
              <a:rPr lang="nl-NL" b="0" u="none" dirty="0"/>
              <a:t>: </a:t>
            </a:r>
            <a:r>
              <a:rPr lang="nl-NL" dirty="0"/>
              <a:t>Verwacht wordt dat over 2021 € 270.000 minder aan reclame opbrengsten gerealiseerd zal worden dan begroot. Dit bedrag bestaat uit twee posten (€ 140.000 en € 130.000):</a:t>
            </a:r>
          </a:p>
          <a:p>
            <a:pPr lvl="0"/>
            <a:r>
              <a:rPr lang="nl-NL" dirty="0"/>
              <a:t>- Vooruitlopend op opbrengsten middels andere vormen van reclame-uitingen is vanaf 2021 een structurele taakstelling van € 270.000 per jaar opgelegd. Onder meer vanwege de huidige situatie i.v.m. corona (mede gezien de grote impact van corona op de opbrengsten bij deze reclame-exploitanten) wordt deze taakstelling naar verwachting in 2021 en 2022 nog niet gehaald. Het verwachte tekort voor 2021 bedraagt € 130.000.</a:t>
            </a:r>
          </a:p>
          <a:p>
            <a:pPr marL="177724" indent="-177724">
              <a:buFontTx/>
              <a:buChar char="-"/>
            </a:pPr>
            <a:r>
              <a:rPr lang="nl-NL" dirty="0"/>
              <a:t>Bij de investering in de nieuwe abri’s was het uitgangspunt dat in 2021 € 140.000 aan extra reclameopbrengsten gerealiseerd zal worden. Door vertraging bij het plaatsen van de nieuwe abri’s (gehele oplevering gereed in 2</a:t>
            </a:r>
            <a:r>
              <a:rPr lang="nl-NL" baseline="30000" dirty="0"/>
              <a:t>e</a:t>
            </a:r>
            <a:r>
              <a:rPr lang="nl-NL" dirty="0"/>
              <a:t> kwartaal 2021 in plaats van in 2020) verwachten we dat deze extra opbrengst in 2021 niet gerealiseerd zal worden. </a:t>
            </a:r>
          </a:p>
          <a:p>
            <a:pPr marL="177724" indent="-177724">
              <a:buFontTx/>
              <a:buChar char="-"/>
            </a:pPr>
            <a:endParaRPr lang="nl-NL" dirty="0"/>
          </a:p>
          <a:p>
            <a:endParaRPr lang="nl-NL" dirty="0"/>
          </a:p>
          <a:p>
            <a:pPr marL="177724" indent="-177724">
              <a:buFontTx/>
              <a:buChar char="-"/>
            </a:pPr>
            <a:endParaRPr lang="nl-NL" u="sng" dirty="0"/>
          </a:p>
          <a:p>
            <a:endParaRPr lang="nl-NL" b="0" u="sng"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6</a:t>
            </a:fld>
            <a:endParaRPr lang="nl-NL" dirty="0"/>
          </a:p>
        </p:txBody>
      </p:sp>
    </p:spTree>
    <p:extLst>
      <p:ext uri="{BB962C8B-B14F-4D97-AF65-F5344CB8AC3E}">
        <p14:creationId xmlns:p14="http://schemas.microsoft.com/office/powerpoint/2010/main" val="33763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1.2.1 Stadshart</a:t>
            </a:r>
            <a:r>
              <a:rPr lang="nl-NL" u="none" dirty="0"/>
              <a:t>:</a:t>
            </a:r>
          </a:p>
          <a:p>
            <a:pPr defTabSz="947860">
              <a:defRPr/>
            </a:pPr>
            <a:r>
              <a:rPr lang="nl-NL" dirty="0"/>
              <a:t>In 2021 is er een incidenteel budget van € 510.000 voor programma Stadshart, ten behoeve van maatregelen voor o.a. autoluwe binnenstad, planvorming varkensmarkt</a:t>
            </a:r>
            <a:r>
              <a:rPr lang="nl-NL" baseline="0" dirty="0"/>
              <a:t> – Hof – Kamp – Groenmarkt</a:t>
            </a:r>
            <a:r>
              <a:rPr lang="nl-NL" dirty="0"/>
              <a:t>. Daarnaast is een overhevelingsvoorstel ingediend bij de jaarrekening 2020 van € 601.000. De Raad zal hierover op 6 juli een besluit nemen. Het totale bedrag van € 1.111.000 is benodigd om het Stadshart nog aantrekkelijker en levendiger te maken en toezeggingen concreet te maken. Een kern met een hoge vitaliteit in winkels, horeca en culturele voorzieningen. Goede bereikbaarheid en draagkracht zijn onontbeerlijk om bezoekers en gebruikers met plezier langer te laten verblijven in het Stadshart. In 2021 wordt begonnen aan de herinrichting van de Kamperbinnenpoort en wordt zodra het ontwerp van de Varkensmarkt is vastgesteld, deze verder uitgewerkt.</a:t>
            </a:r>
          </a:p>
          <a:p>
            <a:pPr defTabSz="947860">
              <a:defRPr/>
            </a:pPr>
            <a:r>
              <a:rPr lang="nl-NL" dirty="0"/>
              <a:t>Als gevolg van o.a. corona zijn een aantal projecten vertraagd. Hierdoor is op dit moment de verwachting dat het over te hevelen bedrag uit 2020,</a:t>
            </a:r>
            <a:r>
              <a:rPr lang="nl-NL" baseline="0" dirty="0"/>
              <a:t> </a:t>
            </a:r>
            <a:r>
              <a:rPr lang="nl-NL" dirty="0"/>
              <a:t>na goedkeuring door uw Raad, volledig zal worden benut in 2021 en het budget van 2021 niet benut zal worden.</a:t>
            </a:r>
          </a:p>
          <a:p>
            <a:endParaRPr lang="nl-NL" u="sng" dirty="0"/>
          </a:p>
          <a:p>
            <a:pPr defTabSz="373174"/>
            <a:r>
              <a:rPr lang="nl-NL" u="sng" dirty="0"/>
              <a:t>1.2.2 Voordeel verkoop diverse vastgoedobjecten:</a:t>
            </a:r>
            <a:r>
              <a:rPr lang="nl-NL" u="none" dirty="0"/>
              <a:t> </a:t>
            </a:r>
            <a:r>
              <a:rPr lang="nl-NL" dirty="0"/>
              <a:t>In 2021 is een aantal panden verkocht:</a:t>
            </a:r>
          </a:p>
          <a:p>
            <a:pPr defTabSz="223904">
              <a:tabLst>
                <a:tab pos="223904" algn="l"/>
              </a:tabLst>
            </a:pPr>
            <a:r>
              <a:rPr lang="nl-NL" dirty="0"/>
              <a:t>-	Voor Laan van Duurzaamheid geldt dat deze in 2021 is geleverd</a:t>
            </a:r>
          </a:p>
          <a:p>
            <a:pPr defTabSz="223904">
              <a:tabLst>
                <a:tab pos="223904" algn="l"/>
              </a:tabLst>
            </a:pPr>
            <a:r>
              <a:rPr lang="nl-NL" dirty="0"/>
              <a:t>-	Voor Matthijs Vermeulenstraat en Melkerij-Vinkenhoef geldt dat deze twee op peildatum nog niet geleverd zijn. Bovendien zijn 	de leveringen ook verbonden aan bepaalde voorwaarden: onherroepelijk bestemmingsplan c.q. mogelijkheid om af te zien van 	de koop (waarbij wel een boete betaald moet worden). De verwachting is dat één van deze twee locaties in 2021 nog geleverd zal worden.</a:t>
            </a:r>
            <a:r>
              <a:rPr lang="nl-NL"/>
              <a:t> </a:t>
            </a:r>
            <a:r>
              <a:rPr lang="nl-NL" dirty="0"/>
              <a:t>Per saldo geeft dit een meevaller in de baten van € 500.000.</a:t>
            </a:r>
          </a:p>
          <a:p>
            <a:endParaRPr lang="nl-NL" u="none" dirty="0"/>
          </a:p>
          <a:p>
            <a:r>
              <a:rPr lang="nl-NL" u="sng" dirty="0"/>
              <a:t>1.2.3 Afboeken resterende boekwaarde renovatie Bosbad 2004: </a:t>
            </a:r>
            <a:r>
              <a:rPr lang="nl-NL" dirty="0"/>
              <a:t>Op 12 januari 2021 is in de Ronde een presentatie gegeven door Synarchis. Dit mede naar aanleiding van hun rapport met betrekking tot Zwembad Hoogland en het Bosbad. Zeker het Bosbad is aan het einde van haar technische levensduur. Het bassin is </a:t>
            </a:r>
            <a:r>
              <a:rPr lang="nl-NL" b="0" dirty="0"/>
              <a:t>van beton dat waterdicht moet zijn, zodat het zwembadwater niet 'doorlekt' naar het grondwater. Ook functioneel gezien moet het bad verbeterd worden, bijvoorbeeld </a:t>
            </a:r>
            <a:r>
              <a:rPr lang="nl-NL" dirty="0"/>
              <a:t>ten aanzien van zichtlijnen voor het houden van toezicht. Gelet hierop moet het Bosbad in 2022 gerenoveerd worden, zodat dit buitenbad in 2023 weer effectief gerund kan worden. In verband met het einde van de technische levensduur van de ‘oude’ renovatie moet de resterende boekwaarde van deze ‘oude’ renovatie (uit 2004, afschrijving loopt af in 2044) per 2021 versneld conform de boekhoudvoorschriften worden afgeboekt. Deze boekwaarde bedraagt per 31-12-2021 € 1.296.000. Structurele effecten van de vrijvallende kapitaallasten zullen betrokken worden bij het voorstel voor het investeringskrediet van de nieuwe renovatie.</a:t>
            </a:r>
          </a:p>
          <a:p>
            <a:endParaRPr lang="nl-NL" dirty="0"/>
          </a:p>
          <a:p>
            <a:r>
              <a:rPr lang="nl-NL" u="sng" dirty="0"/>
              <a:t>1.2.3 Belastingen gemeentelijk vastgoed: </a:t>
            </a:r>
            <a:r>
              <a:rPr lang="nl-NL" dirty="0"/>
              <a:t>Voor gemeentelijk vastgoed zijn de lasten met betrekking tot gemeentelijke belastingen hoger dan begroot. Dit leidt naar verwachting tot een overschrijding van € 215.000 (27%). De afgelopen jaren is de overschrijding op deze post toegenomen. Tot 2020 kon de overschrijding gecompenseerd worden met diverse incidentele voordelen binnen de vastgoedportefeuille. In 2020 was dit niet meer mogelijk en dat lijkt voor komende jaren ook niet realistisch. Dit leidt in 2021 tot een incidenteel nadeel omdat met ingang van 2022 het budget via de kadernota (welke ter besluitvorming aan de Raad voor ligt) is opgehoogd.</a:t>
            </a:r>
          </a:p>
          <a:p>
            <a:endParaRPr lang="nl-NL" dirty="0"/>
          </a:p>
          <a:p>
            <a:r>
              <a:rPr lang="nl-NL" u="sng" dirty="0"/>
              <a:t>1.2.3 Kapitaallasten: </a:t>
            </a:r>
            <a:r>
              <a:rPr lang="nl-NL" dirty="0"/>
              <a:t>De kapitaallasten zijn € 195.000 lager dan begroot (2%). Dit komt hoofdzakelijk doordat (delen van) investeringen vanuit voorgaande jaren later uitgevoerd zijn dan gepland (waaronder investeringen veld 1 AFC Quick, kleedkamers VV Hoogland, toplaag kunstgras Hoogland, Kantplanken/ Schoonlooproosters 16 kunstgrasvelden, Eemcentrum en Volmolen en daardoor een vertraging in de kapitaallasten is ontstaan.</a:t>
            </a:r>
          </a:p>
          <a:p>
            <a:endParaRPr lang="nl-NL" dirty="0"/>
          </a:p>
          <a:p>
            <a:r>
              <a:rPr lang="nl-NL" u="sng" dirty="0"/>
              <a:t>1.2.3 Huurkorting niet-maatschappelijke huurders: </a:t>
            </a:r>
            <a:r>
              <a:rPr lang="nl-NL" dirty="0"/>
              <a:t>Op 22 juni heeft de Raad besloten over het voorstel om niet-maatschappelijke huurders maximaal 50% huurkorting te verlenen, indien zij kunnen aantonen dat ze een sterke omzetdaling hebben gehad als gevolg van corona in de periode tussen oktober ‘20 tot en met juni ‘21. Het opgegeven tekort van € 695.000 betreft het maximale bedrag dat naar verwachting enigszins lager zal uitvallen.</a:t>
            </a:r>
          </a:p>
          <a:p>
            <a:endParaRPr lang="nl-NL" dirty="0"/>
          </a:p>
          <a:p>
            <a:r>
              <a:rPr lang="nl-NL" u="sng" dirty="0"/>
              <a:t>1.2.3 Gedeeltelijke vrijval investeringskrediet Eemhuis : </a:t>
            </a:r>
            <a:r>
              <a:rPr lang="nl-NL" dirty="0"/>
              <a:t>Er staat nog een ‘oud’ investeringskrediet open voor het Eemhuis dat bedoeld was om opleverpunten te verhelpen. Inmiddels zijn de meeste punten verholpen en kan een deel (€ 650.000) van het investeringskrediet vrijvallen, hetgeen vanaf 2022 een structureel voordeel aan kapitaallasten oplevert van circa € 25.000. </a:t>
            </a:r>
          </a:p>
          <a:p>
            <a:endParaRPr lang="nl-NL" dirty="0"/>
          </a:p>
          <a:p>
            <a:r>
              <a:rPr lang="nl-NL" u="sng" dirty="0"/>
              <a:t>1.2.3 Routekaart verduurzaming: </a:t>
            </a:r>
            <a:r>
              <a:rPr lang="nl-NL" dirty="0"/>
              <a:t>In 2021 is er budget verstrekt voor investeringen in het verduurzamen van het gemeentelijk vastgoed. Dit is onderdeel van de Routekaart verduurzaming die meerdere jaren in de begroting is opgenomen. Als gevolg van de investeringen ontstaan structurele lasten. Doordat de besluitvorming over het budget 2021 in november 2020 plaatsvond, kon eind 2020 gestart worden met de verdere uitwerking, aanbestedingen, etc. Deze aanloop kost tijd, waardoor we wellicht enigszins vertraging oplopen in de realisatie. Er is geen indicatie te geven om welk bedrag dit gaat.</a:t>
            </a:r>
          </a:p>
          <a:p>
            <a:endParaRPr lang="nl-NL" dirty="0"/>
          </a:p>
          <a:p>
            <a:r>
              <a:rPr lang="nl-NL" u="sng" dirty="0"/>
              <a:t>1.2.3 Vervanging kunstgrasvelden MIA: </a:t>
            </a:r>
            <a:r>
              <a:rPr lang="nl-NL" dirty="0"/>
              <a:t>De twee kunstgrasvelden van korfbalvereniging MIA zouden dit jaar vervangen worden, echter deze worden met een jaar uitgesteld. Enerzijds omdat de vereniging een plan voorbereidt voor het aanpassen van haar accommodatie en anderzijds omdat er afgelopen jaar nauwelijks op gesport is en daardoor niet verder is gesleten. Het betreft een investeringskrediet van € 300.000. Door dit jaar uitstel zullen de met deze investering gepaard gaande kapitaallasten (€ 33.000 per jaar), die begroot waren vanaf 2022, ook een jaar opschuiven.</a:t>
            </a:r>
          </a:p>
          <a:p>
            <a:endParaRPr lang="nl-NL" dirty="0"/>
          </a:p>
          <a:p>
            <a:r>
              <a:rPr lang="nl-NL" u="sng" dirty="0"/>
              <a:t>1.2.3 Mogelijke huurkorting SRO voor zwembaden: </a:t>
            </a:r>
            <a:r>
              <a:rPr lang="nl-NL" dirty="0"/>
              <a:t>De gemeente heeft in 2020 een deel van de huur van de zwembaden Amerena en Bosbad aan SRO kwijtgescholden, gezien de landelijke beperkende maatregelen waardoor zwembaden tijdelijk moesten sluiten. Hier tegenover staat dat de gemeente steungelden ontvang vanuit het landelijke steunpakket SPUK IJZ. Dit pakket is ook in Q1 en Q2 2021 beschikbaar. De verwachting is dat de gemeente en SRO vergelijkbare afspraken maken voor de periode dat de zwembaden verplicht gesloten waren en hiervoor gebruik maken van de SPUK IJZ. Het is onduidelijk om welke bedragen dit gaat, maar voor de gemeentebegroting is het naar verwachting kostenneutraal.</a:t>
            </a:r>
          </a:p>
          <a:p>
            <a:endParaRPr lang="nl-NL" dirty="0"/>
          </a:p>
          <a:p>
            <a:r>
              <a:rPr lang="nl-NL" u="sng" dirty="0">
                <a:latin typeface="Calibri" panose="020F0502020204030204" pitchFamily="34" charset="0"/>
                <a:ea typeface="Calibri" panose="020F0502020204030204" pitchFamily="34" charset="0"/>
              </a:rPr>
              <a:t>Toelichting 1.2.2 Ruimtelijke Ontwikkeling - onderdeel Grondexploitaties</a:t>
            </a:r>
          </a:p>
          <a:p>
            <a:r>
              <a:rPr lang="nl-NL" dirty="0">
                <a:latin typeface="Calibri" panose="020F0502020204030204" pitchFamily="34" charset="0"/>
                <a:ea typeface="Calibri" panose="020F0502020204030204" pitchFamily="34" charset="0"/>
              </a:rPr>
              <a:t> </a:t>
            </a:r>
          </a:p>
          <a:p>
            <a:r>
              <a:rPr lang="nl-NL" dirty="0">
                <a:latin typeface="Calibri" panose="020F0502020204030204" pitchFamily="34" charset="0"/>
                <a:ea typeface="Calibri" panose="020F0502020204030204" pitchFamily="34" charset="0"/>
              </a:rPr>
              <a:t>Op dit moment verwachten we dat ten opzichte van de begroting de grondexploitaties per saldo financieel neutraal uit zullen komen:</a:t>
            </a:r>
          </a:p>
          <a:p>
            <a:r>
              <a:rPr lang="nl-NL" dirty="0">
                <a:latin typeface="Calibri" panose="020F0502020204030204" pitchFamily="34" charset="0"/>
                <a:ea typeface="Calibri" panose="020F0502020204030204" pitchFamily="34" charset="0"/>
              </a:rPr>
              <a:t> </a:t>
            </a:r>
          </a:p>
          <a:p>
            <a:r>
              <a:rPr lang="nl-NL" dirty="0">
                <a:latin typeface="Calibri" panose="020F0502020204030204" pitchFamily="34" charset="0"/>
                <a:ea typeface="Calibri" panose="020F0502020204030204" pitchFamily="34" charset="0"/>
              </a:rPr>
              <a:t>Grondexploitaties - woningbouw:</a:t>
            </a:r>
          </a:p>
          <a:p>
            <a:r>
              <a:rPr lang="nl-NL" dirty="0">
                <a:latin typeface="Calibri" panose="020F0502020204030204" pitchFamily="34" charset="0"/>
                <a:ea typeface="Calibri" panose="020F0502020204030204" pitchFamily="34" charset="0"/>
              </a:rPr>
              <a:t>Het financieel effect van de goede markt op de woningbouw-grondexploitaties is (zeer) beperkt. Dit komt omdat veel verkopen al vastliggen in contracten en daarom profiteren de gemeentelijke grondexploitaties zeer beperkt van het positieve marktsentiment. Voor de relatief nieuwe (en kleine) grondexploitaties geldt ook nog dat we inzetten op ‘zoveel mogelijk sociale woningbouw’ (zoals bij </a:t>
            </a:r>
            <a:r>
              <a:rPr lang="nl-NL" dirty="0" err="1">
                <a:latin typeface="Calibri" panose="020F0502020204030204" pitchFamily="34" charset="0"/>
                <a:ea typeface="Calibri" panose="020F0502020204030204" pitchFamily="34" charset="0"/>
              </a:rPr>
              <a:t>Engweg</a:t>
            </a:r>
            <a:r>
              <a:rPr lang="nl-NL" dirty="0">
                <a:latin typeface="Calibri" panose="020F0502020204030204" pitchFamily="34" charset="0"/>
                <a:ea typeface="Calibri" panose="020F0502020204030204" pitchFamily="34" charset="0"/>
              </a:rPr>
              <a:t>, </a:t>
            </a:r>
            <a:r>
              <a:rPr lang="nl-NL" dirty="0" err="1">
                <a:latin typeface="Calibri" panose="020F0502020204030204" pitchFamily="34" charset="0"/>
                <a:ea typeface="Calibri" panose="020F0502020204030204" pitchFamily="34" charset="0"/>
              </a:rPr>
              <a:t>Leusderweg</a:t>
            </a:r>
            <a:r>
              <a:rPr lang="nl-NL" dirty="0">
                <a:latin typeface="Calibri" panose="020F0502020204030204" pitchFamily="34" charset="0"/>
                <a:ea typeface="Calibri" panose="020F0502020204030204" pitchFamily="34" charset="0"/>
              </a:rPr>
              <a:t>). Sociale woningbouw profiteert niet van het positieve marktsegment; sterker nog: door de stijgende bouwkosten worden projecten lastiger te realiseren.</a:t>
            </a:r>
          </a:p>
          <a:p>
            <a:r>
              <a:rPr lang="nl-NL" dirty="0">
                <a:latin typeface="Calibri" panose="020F0502020204030204" pitchFamily="34" charset="0"/>
                <a:ea typeface="Calibri" panose="020F0502020204030204" pitchFamily="34" charset="0"/>
              </a:rPr>
              <a:t> </a:t>
            </a:r>
          </a:p>
          <a:p>
            <a:r>
              <a:rPr lang="nl-NL" dirty="0">
                <a:latin typeface="Calibri" panose="020F0502020204030204" pitchFamily="34" charset="0"/>
                <a:ea typeface="Calibri" panose="020F0502020204030204" pitchFamily="34" charset="0"/>
              </a:rPr>
              <a:t>Grondexploitaties - bedrijventerreinen:</a:t>
            </a:r>
          </a:p>
          <a:p>
            <a:r>
              <a:rPr lang="nl-NL" dirty="0">
                <a:latin typeface="Calibri" panose="020F0502020204030204" pitchFamily="34" charset="0"/>
                <a:ea typeface="Calibri" panose="020F0502020204030204" pitchFamily="34" charset="0"/>
              </a:rPr>
              <a:t>Ook voor de bedrijventerreinen geldt dat per saldo over 2021 een financieel neutraal beeld wordt verwacht. Hierbij gelden de volgende specifieke ontwikkelingen:</a:t>
            </a:r>
          </a:p>
          <a:p>
            <a:pPr marL="355447" indent="-355447">
              <a:buFont typeface="Calibri" panose="020F0502020204030204" pitchFamily="34" charset="0"/>
              <a:buChar char="-"/>
              <a:tabLst>
                <a:tab pos="473931" algn="l"/>
              </a:tabLst>
            </a:pPr>
            <a:r>
              <a:rPr lang="nl-NL" dirty="0">
                <a:latin typeface="Calibri" panose="020F0502020204030204" pitchFamily="34" charset="0"/>
                <a:ea typeface="Times New Roman" panose="02020603050405020304" pitchFamily="18" charset="0"/>
                <a:cs typeface="Times New Roman" panose="02020603050405020304" pitchFamily="18" charset="0"/>
              </a:rPr>
              <a:t>Wieken - Vinkenhoef:</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770136" lvl="1" indent="-296207">
              <a:buFont typeface="Calibri" panose="020F0502020204030204" pitchFamily="34" charset="0"/>
              <a:buChar char="-"/>
              <a:tabLst>
                <a:tab pos="947860" algn="l"/>
              </a:tabLst>
            </a:pPr>
            <a:r>
              <a:rPr lang="nl-NL" dirty="0">
                <a:latin typeface="Calibri" panose="020F0502020204030204" pitchFamily="34" charset="0"/>
                <a:ea typeface="Times New Roman" panose="02020603050405020304" pitchFamily="18" charset="0"/>
                <a:cs typeface="Times New Roman" panose="02020603050405020304" pitchFamily="18" charset="0"/>
              </a:rPr>
              <a:t>Wieken: voor een aantal verkopen moet nog een ruimtelijke procedure doorlopen worden. Dit geldt bijvoorbeeld voor Windturbine 10, het Bastion Hotel. Afhankelijk hoe e.e.a. verloopt, zal een ‘plus’ worden behaald in de realisatie van het hotel.</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770136" lvl="1" indent="-296207">
              <a:buFont typeface="Calibri" panose="020F0502020204030204" pitchFamily="34" charset="0"/>
              <a:buChar char="-"/>
              <a:tabLst>
                <a:tab pos="947860" algn="l"/>
              </a:tabLst>
            </a:pPr>
            <a:r>
              <a:rPr lang="nl-NL" dirty="0">
                <a:latin typeface="Calibri" panose="020F0502020204030204" pitchFamily="34" charset="0"/>
                <a:ea typeface="Times New Roman" panose="02020603050405020304" pitchFamily="18" charset="0"/>
                <a:cs typeface="Times New Roman" panose="02020603050405020304" pitchFamily="18" charset="0"/>
              </a:rPr>
              <a:t>Vinkenhoef: mogelijk moet de scope van de grondexploitatie aangepast worden. Een van de eigenaren overweegt namelijk ‘zelfrealisatie’. Dat betekent dat de grondeigenaar op eigen grond een deel van het bedrijventerrein zelf in ontwikkeling brengt en de gemeente een bijdrage betaalt conform het vastgestelde exploitatieplan. Dit brengt mogelijk een (substantieel) negatief financieel effect met zich mee. </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770136" lvl="1" indent="-296207">
              <a:buFont typeface="Calibri" panose="020F0502020204030204" pitchFamily="34" charset="0"/>
              <a:buChar char="-"/>
              <a:tabLst>
                <a:tab pos="947860" algn="l"/>
              </a:tabLst>
            </a:pPr>
            <a:r>
              <a:rPr lang="nl-NL" dirty="0">
                <a:latin typeface="Calibri" panose="020F0502020204030204" pitchFamily="34" charset="0"/>
                <a:ea typeface="Times New Roman" panose="02020603050405020304" pitchFamily="18" charset="0"/>
                <a:cs typeface="Times New Roman" panose="02020603050405020304" pitchFamily="18" charset="0"/>
              </a:rPr>
              <a:t>De financiële effecten van de hiervoor genoemde punten zijn nog onzeker, per saldo is het effect op de grondexploitatie Wieken Vinkenhoef waarschijnlijk budget-neutraal.</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355447" indent="-355447">
              <a:buFont typeface="Calibri" panose="020F0502020204030204" pitchFamily="34" charset="0"/>
              <a:buChar char="-"/>
              <a:tabLst>
                <a:tab pos="473931" algn="l"/>
              </a:tabLst>
            </a:pPr>
            <a:r>
              <a:rPr lang="nl-NL" dirty="0">
                <a:latin typeface="Calibri" panose="020F0502020204030204" pitchFamily="34" charset="0"/>
                <a:ea typeface="Calibri" panose="020F0502020204030204" pitchFamily="34" charset="0"/>
                <a:cs typeface="Times New Roman" panose="02020603050405020304" pitchFamily="18" charset="0"/>
              </a:rPr>
              <a:t>Vathorst Bedrijventerrein: </a:t>
            </a:r>
            <a:r>
              <a:rPr lang="nl-NL" dirty="0"/>
              <a:t>conform het door de Raad in april 2021 vastgestelde raadsvoorstel </a:t>
            </a:r>
            <a:r>
              <a:rPr lang="nl-NL" dirty="0">
                <a:latin typeface="Calibri" panose="020F0502020204030204" pitchFamily="34" charset="0"/>
                <a:ea typeface="Calibri" panose="020F0502020204030204" pitchFamily="34" charset="0"/>
                <a:cs typeface="Times New Roman" panose="02020603050405020304" pitchFamily="18" charset="0"/>
              </a:rPr>
              <a:t>vindt aanpassing van de ruimtelijke structuur plaats in verband met de Danzigtunnel en de ruimtelijke inpassing van het </a:t>
            </a:r>
            <a:r>
              <a:rPr lang="nl-NL" dirty="0" err="1">
                <a:latin typeface="Calibri" panose="020F0502020204030204" pitchFamily="34" charset="0"/>
                <a:ea typeface="Calibri" panose="020F0502020204030204" pitchFamily="34" charset="0"/>
                <a:cs typeface="Times New Roman" panose="02020603050405020304" pitchFamily="18" charset="0"/>
              </a:rPr>
              <a:t>Axia</a:t>
            </a:r>
            <a:r>
              <a:rPr lang="nl-NL" dirty="0">
                <a:latin typeface="Calibri" panose="020F0502020204030204" pitchFamily="34" charset="0"/>
                <a:ea typeface="Calibri" panose="020F0502020204030204" pitchFamily="34" charset="0"/>
                <a:cs typeface="Times New Roman" panose="02020603050405020304" pitchFamily="18" charset="0"/>
              </a:rPr>
              <a:t> College. Zoals in het raadsvoorstel staat opgenomen (en in de begroting 2021 inmiddels is verwerkt), brengt dit een negatief financieel effect met zich mee. Deze negatieve effecten zijn opgevangen door een onttrekking uit de Reserve RSV en VERDER, conform het raadsbesluit. </a:t>
            </a:r>
          </a:p>
          <a:p>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7</a:t>
            </a:fld>
            <a:endParaRPr lang="nl-NL" dirty="0"/>
          </a:p>
        </p:txBody>
      </p:sp>
    </p:spTree>
    <p:extLst>
      <p:ext uri="{BB962C8B-B14F-4D97-AF65-F5344CB8AC3E}">
        <p14:creationId xmlns:p14="http://schemas.microsoft.com/office/powerpoint/2010/main" val="15257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programma zijn geen </a:t>
            </a:r>
            <a:r>
              <a:rPr lang="nl-NL"/>
              <a:t>financiële afwijkingen</a:t>
            </a:r>
            <a:r>
              <a:rPr lang="nl-NL" dirty="0"/>
              <a:t>.</a:t>
            </a:r>
            <a:r>
              <a:rPr lang="nl-NL"/>
              <a:t> </a:t>
            </a:r>
            <a:endParaRPr lang="nl-NL"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8</a:t>
            </a:fld>
            <a:endParaRPr lang="nl-NL" dirty="0"/>
          </a:p>
        </p:txBody>
      </p:sp>
    </p:spTree>
    <p:extLst>
      <p:ext uri="{BB962C8B-B14F-4D97-AF65-F5344CB8AC3E}">
        <p14:creationId xmlns:p14="http://schemas.microsoft.com/office/powerpoint/2010/main" val="323994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1.4.1 Kapitaallasten:</a:t>
            </a:r>
          </a:p>
          <a:p>
            <a:r>
              <a:rPr lang="nl-NL" dirty="0"/>
              <a:t>De kapitaallasten zijn €718.000 lager dan begroot. Door het slim combineren van projecten en door incidentele vertragingen van deze projecten volgen de kapitaallasten later dan verwacht; dit leidt tot een </a:t>
            </a:r>
            <a:r>
              <a:rPr lang="nl-NL"/>
              <a:t>incidenteel voordeel in het jaar 2021</a:t>
            </a:r>
            <a:r>
              <a:rPr lang="nl-NL" dirty="0"/>
              <a:t>. Daarnaast zijn b.v. investeringen fietsplan 2018, vervanging parkeerautomaten en aanschaf abri’s later uitgevoerd dan gepland waardoor </a:t>
            </a:r>
            <a:r>
              <a:rPr lang="nl-NL"/>
              <a:t>ook hier een </a:t>
            </a:r>
            <a:r>
              <a:rPr lang="nl-NL" dirty="0"/>
              <a:t>incidentele vertraging in kapitaallasten is ontstaan.</a:t>
            </a:r>
          </a:p>
          <a:p>
            <a:endParaRPr lang="nl-NL" dirty="0"/>
          </a:p>
          <a:p>
            <a:r>
              <a:rPr lang="nl-NL" u="sng" dirty="0"/>
              <a:t>1.4.1 Misgelopen baten </a:t>
            </a:r>
            <a:r>
              <a:rPr lang="nl-NL" u="sng" dirty="0" err="1"/>
              <a:t>straatparkeren</a:t>
            </a:r>
            <a:r>
              <a:rPr lang="nl-NL" u="sng" dirty="0"/>
              <a:t>:</a:t>
            </a:r>
          </a:p>
          <a:p>
            <a:r>
              <a:rPr lang="nl-NL" u="none" dirty="0"/>
              <a:t>Als gevolg van corona verwachten wij afgerond € 500.000 minder baten straatparkeren te ontvangen in 2021. </a:t>
            </a:r>
            <a:r>
              <a:rPr lang="nl-NL" dirty="0"/>
              <a:t>Het Rijk heeft toegezegd voor heel 2021 gemeenten reëel te compenseren voor gemiste gemeentelijke baten (waaronder inbegrepen parkeeropbrengsten). Daarom hanteren we de aanname dat het tekort van € 500.000 aangezuiverd zal worden vanuit de Rijkscompensatie corona.</a:t>
            </a:r>
            <a:endParaRPr lang="nl-NL" u="none" dirty="0"/>
          </a:p>
        </p:txBody>
      </p:sp>
      <p:sp>
        <p:nvSpPr>
          <p:cNvPr id="4" name="Tijdelijke aanduiding voor dianummer 3"/>
          <p:cNvSpPr>
            <a:spLocks noGrp="1"/>
          </p:cNvSpPr>
          <p:nvPr>
            <p:ph type="sldNum" sz="quarter" idx="10"/>
          </p:nvPr>
        </p:nvSpPr>
        <p:spPr/>
        <p:txBody>
          <a:bodyPr/>
          <a:lstStyle/>
          <a:p>
            <a:fld id="{25CF68AE-A49E-4CE7-A6F3-8EF5DE566543}" type="slidenum">
              <a:rPr lang="nl-NL" smtClean="0"/>
              <a:t>9</a:t>
            </a:fld>
            <a:endParaRPr lang="nl-NL" dirty="0"/>
          </a:p>
        </p:txBody>
      </p:sp>
    </p:spTree>
    <p:extLst>
      <p:ext uri="{BB962C8B-B14F-4D97-AF65-F5344CB8AC3E}">
        <p14:creationId xmlns:p14="http://schemas.microsoft.com/office/powerpoint/2010/main" val="3769666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sispagina dia (tekst)">
    <p:spTree>
      <p:nvGrpSpPr>
        <p:cNvPr id="1" name=""/>
        <p:cNvGrpSpPr/>
        <p:nvPr/>
      </p:nvGrpSpPr>
      <p:grpSpPr>
        <a:xfrm>
          <a:off x="0" y="0"/>
          <a:ext cx="0" cy="0"/>
          <a:chOff x="0" y="0"/>
          <a:chExt cx="0" cy="0"/>
        </a:xfrm>
      </p:grpSpPr>
      <p:sp>
        <p:nvSpPr>
          <p:cNvPr id="29" name="Rechthoek 28"/>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8" name="Rechthoek 27"/>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22" name="Groep 21"/>
          <p:cNvGrpSpPr/>
          <p:nvPr/>
        </p:nvGrpSpPr>
        <p:grpSpPr>
          <a:xfrm>
            <a:off x="0" y="5197078"/>
            <a:ext cx="9144000" cy="1328266"/>
            <a:chOff x="0" y="5197078"/>
            <a:chExt cx="9144000" cy="1328266"/>
          </a:xfrm>
          <a:solidFill>
            <a:schemeClr val="tx2"/>
          </a:solidFill>
        </p:grpSpPr>
        <p:sp>
          <p:nvSpPr>
            <p:cNvPr id="23" name="Rechthoek 22"/>
            <p:cNvSpPr/>
            <p:nvPr/>
          </p:nvSpPr>
          <p:spPr bwMode="auto">
            <a:xfrm>
              <a:off x="0" y="5197078"/>
              <a:ext cx="9144000" cy="608186"/>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4" name="Afgeschuind enkele hoek rechthoek 23"/>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5" name="Rechthoekige driehoek 24"/>
            <p:cNvSpPr/>
            <p:nvPr/>
          </p:nvSpPr>
          <p:spPr bwMode="auto">
            <a:xfrm rot="10800000" flipH="1">
              <a:off x="7020273"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8" name="Zeshoek 7"/>
          <p:cNvSpPr>
            <a:spLocks noChangeAspect="1"/>
          </p:cNvSpPr>
          <p:nvPr/>
        </p:nvSpPr>
        <p:spPr bwMode="auto">
          <a:xfrm>
            <a:off x="-1371599" y="4724400"/>
            <a:ext cx="3031653" cy="2667000"/>
          </a:xfrm>
          <a:prstGeom prst="hexagon">
            <a:avLst>
              <a:gd name="adj" fmla="val 28049"/>
              <a:gd name="vf" fmla="val 115470"/>
            </a:avLst>
          </a:prstGeom>
          <a:solidFill>
            <a:schemeClr val="accent1">
              <a:alpha val="20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0" name="Tijdelijke aanduiding voor tekst 9"/>
          <p:cNvSpPr>
            <a:spLocks noGrp="1"/>
          </p:cNvSpPr>
          <p:nvPr>
            <p:ph type="body" sz="quarter" idx="10" hasCustomPrompt="1"/>
          </p:nvPr>
        </p:nvSpPr>
        <p:spPr>
          <a:xfrm>
            <a:off x="457200" y="1143000"/>
            <a:ext cx="8229600" cy="457200"/>
          </a:xfrm>
          <a:prstGeom prst="rect">
            <a:avLst/>
          </a:prstGeom>
        </p:spPr>
        <p:txBody>
          <a:bodyPr vert="horz"/>
          <a:lstStyle>
            <a:lvl1pPr>
              <a:buFont typeface="Arial"/>
              <a:buNone/>
              <a:defRPr b="1" baseline="0">
                <a:solidFill>
                  <a:schemeClr val="tx2"/>
                </a:solidFill>
              </a:defRPr>
            </a:lvl1pPr>
            <a:lvl5pPr>
              <a:buNone/>
              <a:defRPr/>
            </a:lvl5pPr>
          </a:lstStyle>
          <a:p>
            <a:pPr lvl="0"/>
            <a:r>
              <a:rPr lang="nl-NL" dirty="0"/>
              <a:t>Onderwerp</a:t>
            </a:r>
          </a:p>
        </p:txBody>
      </p:sp>
      <p:sp>
        <p:nvSpPr>
          <p:cNvPr id="11" name="Zeshoek 10"/>
          <p:cNvSpPr>
            <a:spLocks noChangeAspect="1"/>
          </p:cNvSpPr>
          <p:nvPr/>
        </p:nvSpPr>
        <p:spPr bwMode="auto">
          <a:xfrm>
            <a:off x="-304800" y="4724400"/>
            <a:ext cx="2646773" cy="2328414"/>
          </a:xfrm>
          <a:prstGeom prst="hexagon">
            <a:avLst>
              <a:gd name="adj" fmla="val 28049"/>
              <a:gd name="vf" fmla="val 115470"/>
            </a:avLst>
          </a:prstGeom>
          <a:noFill/>
          <a:ln w="2540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4" name="Zeshoek 13"/>
          <p:cNvSpPr>
            <a:spLocks noChangeAspect="1"/>
          </p:cNvSpPr>
          <p:nvPr/>
        </p:nvSpPr>
        <p:spPr bwMode="auto">
          <a:xfrm>
            <a:off x="1793664" y="5562600"/>
            <a:ext cx="1559136" cy="1371600"/>
          </a:xfrm>
          <a:prstGeom prst="hexagon">
            <a:avLst>
              <a:gd name="adj" fmla="val 28049"/>
              <a:gd name="vf" fmla="val 115470"/>
            </a:avLst>
          </a:prstGeom>
          <a:solidFill>
            <a:schemeClr val="accent5">
              <a:alpha val="3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9" name="Zeshoek 8"/>
          <p:cNvSpPr>
            <a:spLocks noChangeAspect="1"/>
          </p:cNvSpPr>
          <p:nvPr/>
        </p:nvSpPr>
        <p:spPr bwMode="auto">
          <a:xfrm>
            <a:off x="1371600" y="5334000"/>
            <a:ext cx="1559136" cy="1371600"/>
          </a:xfrm>
          <a:prstGeom prst="hexagon">
            <a:avLst>
              <a:gd name="adj" fmla="val 28049"/>
              <a:gd name="vf" fmla="val 115470"/>
            </a:avLst>
          </a:prstGeom>
          <a:solidFill>
            <a:schemeClr val="accent4">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5" name="Zeshoek 14"/>
          <p:cNvSpPr>
            <a:spLocks noChangeAspect="1"/>
          </p:cNvSpPr>
          <p:nvPr/>
        </p:nvSpPr>
        <p:spPr bwMode="auto">
          <a:xfrm>
            <a:off x="1981204" y="6281917"/>
            <a:ext cx="1309699" cy="1152166"/>
          </a:xfrm>
          <a:prstGeom prst="hexagon">
            <a:avLst>
              <a:gd name="adj" fmla="val 28049"/>
              <a:gd name="vf" fmla="val 115470"/>
            </a:avLst>
          </a:prstGeom>
          <a:noFill/>
          <a:ln w="19050" cap="flat" cmpd="sng" algn="ctr">
            <a:solidFill>
              <a:schemeClr val="bg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3" name="Zeshoek 12"/>
          <p:cNvSpPr>
            <a:spLocks noChangeAspect="1"/>
          </p:cNvSpPr>
          <p:nvPr/>
        </p:nvSpPr>
        <p:spPr bwMode="auto">
          <a:xfrm>
            <a:off x="1412664" y="5867400"/>
            <a:ext cx="1559136" cy="13716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6" name="Zeshoek 5"/>
          <p:cNvSpPr>
            <a:spLocks noChangeAspect="1"/>
          </p:cNvSpPr>
          <p:nvPr/>
        </p:nvSpPr>
        <p:spPr bwMode="auto">
          <a:xfrm>
            <a:off x="-756402" y="5424835"/>
            <a:ext cx="1975602" cy="1737973"/>
          </a:xfrm>
          <a:prstGeom prst="hexagon">
            <a:avLst>
              <a:gd name="adj" fmla="val 28049"/>
              <a:gd name="vf" fmla="val 115470"/>
            </a:avLst>
          </a:prstGeom>
          <a:solidFill>
            <a:schemeClr val="accent5">
              <a:alpha val="71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5" name="Titel 4"/>
          <p:cNvSpPr>
            <a:spLocks noGrp="1"/>
          </p:cNvSpPr>
          <p:nvPr>
            <p:ph type="title" hasCustomPrompt="1"/>
          </p:nvPr>
        </p:nvSpPr>
        <p:spPr>
          <a:xfrm>
            <a:off x="457200" y="476672"/>
            <a:ext cx="8229600" cy="590128"/>
          </a:xfrm>
          <a:prstGeom prst="rect">
            <a:avLst/>
          </a:prstGeom>
        </p:spPr>
        <p:txBody>
          <a:bodyPr>
            <a:noAutofit/>
          </a:bodyPr>
          <a:lstStyle>
            <a:lvl1pPr>
              <a:defRPr sz="3200">
                <a:solidFill>
                  <a:schemeClr val="tx2"/>
                </a:solidFill>
              </a:defRPr>
            </a:lvl1pPr>
          </a:lstStyle>
          <a:p>
            <a:r>
              <a:rPr lang="nl-NL" dirty="0"/>
              <a:t>Titel</a:t>
            </a:r>
          </a:p>
        </p:txBody>
      </p:sp>
      <p:sp>
        <p:nvSpPr>
          <p:cNvPr id="20" name="Tijdelijke aanduiding voor tekst 19"/>
          <p:cNvSpPr>
            <a:spLocks noGrp="1"/>
          </p:cNvSpPr>
          <p:nvPr>
            <p:ph type="body" sz="quarter" idx="11"/>
          </p:nvPr>
        </p:nvSpPr>
        <p:spPr bwMode="auto">
          <a:xfrm>
            <a:off x="457200" y="1700221"/>
            <a:ext cx="8229600" cy="3024187"/>
          </a:xfrm>
          <a:prstGeom prst="rect">
            <a:avLst/>
          </a:prstGeom>
        </p:spPr>
        <p:txBody>
          <a:bodyPr/>
          <a:lstStyle>
            <a:lvl1pPr>
              <a:defRPr sz="1800">
                <a:solidFill>
                  <a:schemeClr val="tx2"/>
                </a:solidFill>
              </a:defRPr>
            </a:lvl1pPr>
            <a:lvl2pPr>
              <a:defRPr sz="15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6" name="Tijdelijke aanduiding voor voettekst 25"/>
          <p:cNvSpPr>
            <a:spLocks noGrp="1"/>
          </p:cNvSpPr>
          <p:nvPr>
            <p:ph type="ftr" sz="quarter" idx="12"/>
          </p:nvPr>
        </p:nvSpPr>
        <p:spPr>
          <a:xfrm>
            <a:off x="3612046" y="6597359"/>
            <a:ext cx="3086100" cy="260649"/>
          </a:xfrm>
        </p:spPr>
        <p:txBody>
          <a:bodyPr/>
          <a:lstStyle/>
          <a:p>
            <a:endParaRPr lang="nl-NL" dirty="0"/>
          </a:p>
        </p:txBody>
      </p:sp>
      <p:sp>
        <p:nvSpPr>
          <p:cNvPr id="27" name="Tijdelijke aanduiding voor dianummer 26"/>
          <p:cNvSpPr>
            <a:spLocks noGrp="1"/>
          </p:cNvSpPr>
          <p:nvPr>
            <p:ph type="sldNum" sz="quarter" idx="13"/>
          </p:nvPr>
        </p:nvSpPr>
        <p:spPr/>
        <p:txBody>
          <a:bodyPr/>
          <a:lstStyle/>
          <a:p>
            <a:fld id="{D87F71AF-7147-404F-82BE-04E87BF7D643}" type="slidenum">
              <a:rPr lang="nl-NL" smtClean="0"/>
              <a:pPr/>
              <a:t>‹nr.›</a:t>
            </a:fld>
            <a:endParaRPr lang="nl-NL" dirty="0"/>
          </a:p>
        </p:txBody>
      </p:sp>
      <p:pic>
        <p:nvPicPr>
          <p:cNvPr id="30" name="Afbeelding 29" descr="Amersfoortlogo.png"/>
          <p:cNvPicPr>
            <a:picLocks noChangeAspect="1"/>
          </p:cNvPicPr>
          <p:nvPr userDrawn="1"/>
        </p:nvPicPr>
        <p:blipFill>
          <a:blip r:embed="rId2"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3453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eningspagina dia (Afbeelding Schapen)">
    <p:bg>
      <p:bgPr>
        <a:solidFill>
          <a:schemeClr val="bg1"/>
        </a:solidFill>
        <a:effectLst/>
      </p:bgPr>
    </p:bg>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3" name="Rechthoek 22"/>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18" name="Afbeelding 17" descr="Laakzone-9.jpg"/>
          <p:cNvPicPr>
            <a:picLocks noChangeAspect="1"/>
          </p:cNvPicPr>
          <p:nvPr/>
        </p:nvPicPr>
        <p:blipFill rotWithShape="1">
          <a:blip r:embed="rId2" cstate="print"/>
          <a:srcRect b="15283"/>
          <a:stretch/>
        </p:blipFill>
        <p:spPr>
          <a:xfrm>
            <a:off x="-557556" y="-276903"/>
            <a:ext cx="10259111" cy="5794136"/>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solidFill>
                  <a:schemeClr val="bg1"/>
                </a:solidFill>
              </a:defRPr>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321443261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spagina dia (Afbeelding Stadhuis)">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18" name="Rechthoek 17"/>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23" name="Afbeelding 22" descr="Stadhuisgebied (2).jpg"/>
          <p:cNvPicPr>
            <a:picLocks noChangeAspect="1"/>
          </p:cNvPicPr>
          <p:nvPr/>
        </p:nvPicPr>
        <p:blipFill>
          <a:blip r:embed="rId2" cstate="print"/>
          <a:stretch>
            <a:fillRect/>
          </a:stretch>
        </p:blipFill>
        <p:spPr>
          <a:xfrm>
            <a:off x="-6963" y="-1"/>
            <a:ext cx="12176712" cy="3645025"/>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solidFill>
                  <a:schemeClr val="bg1"/>
                </a:solidFill>
              </a:defRPr>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23944226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ussenpagina met quote dia">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17" name="Rechthoek 16"/>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19" name="Groep 18"/>
          <p:cNvGrpSpPr/>
          <p:nvPr/>
        </p:nvGrpSpPr>
        <p:grpSpPr>
          <a:xfrm>
            <a:off x="0" y="2569079"/>
            <a:ext cx="9144000" cy="4028281"/>
            <a:chOff x="0" y="2497063"/>
            <a:chExt cx="9144000" cy="4028281"/>
          </a:xfrm>
          <a:solidFill>
            <a:schemeClr val="tx2"/>
          </a:solidFill>
        </p:grpSpPr>
        <p:sp>
          <p:nvSpPr>
            <p:cNvPr id="20" name="Rechthoek 19"/>
            <p:cNvSpPr/>
            <p:nvPr/>
          </p:nvSpPr>
          <p:spPr bwMode="auto">
            <a:xfrm>
              <a:off x="0" y="2497063"/>
              <a:ext cx="9144000" cy="3308193"/>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6" name="Zeshoek 5"/>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7" name="Zeshoek 6"/>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8" name="Zeshoek 7"/>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9" name="Zeshoek 8"/>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0" name="Zeshoek 9"/>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1" name="Zeshoek 10"/>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2" name="Zeshoek 11"/>
          <p:cNvSpPr>
            <a:spLocks noChangeAspect="1"/>
          </p:cNvSpPr>
          <p:nvPr/>
        </p:nvSpPr>
        <p:spPr bwMode="auto">
          <a:xfrm>
            <a:off x="1008946" y="1476000"/>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191000" y="1762124"/>
            <a:ext cx="4572000" cy="381000"/>
          </a:xfrm>
          <a:prstGeom prst="rect">
            <a:avLst/>
          </a:prstGeom>
        </p:spPr>
        <p:txBody>
          <a:bodyPr vert="horz">
            <a:noAutofit/>
          </a:bodyPr>
          <a:lstStyle>
            <a:lvl1pPr>
              <a:buNone/>
              <a:defRPr sz="2400">
                <a:solidFill>
                  <a:schemeClr val="tx2"/>
                </a:solidFill>
              </a:defRPr>
            </a:lvl1pPr>
          </a:lstStyle>
          <a:p>
            <a:pPr lvl="0"/>
            <a:r>
              <a:rPr lang="nl-NL" dirty="0"/>
              <a:t>Subtitel</a:t>
            </a:r>
          </a:p>
        </p:txBody>
      </p:sp>
      <p:sp>
        <p:nvSpPr>
          <p:cNvPr id="2" name="Titel 1"/>
          <p:cNvSpPr>
            <a:spLocks noGrp="1"/>
          </p:cNvSpPr>
          <p:nvPr>
            <p:ph type="title" hasCustomPrompt="1"/>
          </p:nvPr>
        </p:nvSpPr>
        <p:spPr>
          <a:xfrm>
            <a:off x="4191000" y="1066800"/>
            <a:ext cx="4572000" cy="623888"/>
          </a:xfrm>
          <a:prstGeom prst="rect">
            <a:avLst/>
          </a:prstGeom>
        </p:spPr>
        <p:txBody>
          <a:bodyPr>
            <a:noAutofit/>
          </a:bodyPr>
          <a:lstStyle>
            <a:lvl1pPr>
              <a:defRPr sz="3600">
                <a:solidFill>
                  <a:schemeClr val="tx2"/>
                </a:solidFill>
              </a:defRPr>
            </a:lvl1pPr>
          </a:lstStyle>
          <a:p>
            <a:r>
              <a:rPr lang="nl-NL" dirty="0"/>
              <a:t>Titel</a:t>
            </a:r>
          </a:p>
        </p:txBody>
      </p:sp>
      <p:sp>
        <p:nvSpPr>
          <p:cNvPr id="23" name="Tijdelijke aanduiding voor tekst 13"/>
          <p:cNvSpPr>
            <a:spLocks noGrp="1"/>
          </p:cNvSpPr>
          <p:nvPr>
            <p:ph type="body" sz="quarter" idx="11" hasCustomPrompt="1"/>
          </p:nvPr>
        </p:nvSpPr>
        <p:spPr>
          <a:xfrm>
            <a:off x="2057400" y="2667000"/>
            <a:ext cx="1752600" cy="990600"/>
          </a:xfrm>
          <a:prstGeom prst="rect">
            <a:avLst/>
          </a:prstGeom>
        </p:spPr>
        <p:txBody>
          <a:bodyPr vert="horz">
            <a:normAutofit/>
          </a:bodyPr>
          <a:lstStyle>
            <a:lvl1pPr algn="ctr">
              <a:buNone/>
              <a:defRPr sz="1200" baseline="0">
                <a:solidFill>
                  <a:schemeClr val="bg1"/>
                </a:solidFill>
              </a:defRPr>
            </a:lvl1pPr>
          </a:lstStyle>
          <a:p>
            <a:pPr lvl="0"/>
            <a:r>
              <a:rPr lang="nl-NL" dirty="0"/>
              <a:t>Quote</a:t>
            </a:r>
          </a:p>
        </p:txBody>
      </p:sp>
      <p:pic>
        <p:nvPicPr>
          <p:cNvPr id="25" name="Afbeelding 24" descr="Amersfoortlogo.png"/>
          <p:cNvPicPr>
            <a:picLocks noChangeAspect="1"/>
          </p:cNvPicPr>
          <p:nvPr userDrawn="1"/>
        </p:nvPicPr>
        <p:blipFill>
          <a:blip r:embed="rId2"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200419092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oettekst 2"/>
          <p:cNvSpPr>
            <a:spLocks noGrp="1"/>
          </p:cNvSpPr>
          <p:nvPr>
            <p:ph type="ftr" sz="quarter" idx="10"/>
          </p:nvPr>
        </p:nvSpPr>
        <p:spPr/>
        <p:txBody>
          <a:bodyPr/>
          <a:lstStyle/>
          <a:p>
            <a:endParaRPr lang="nl-NL" dirty="0"/>
          </a:p>
        </p:txBody>
      </p:sp>
      <p:sp>
        <p:nvSpPr>
          <p:cNvPr id="4" name="Tijdelijke aanduiding voor dianummer 3"/>
          <p:cNvSpPr>
            <a:spLocks noGrp="1"/>
          </p:cNvSpPr>
          <p:nvPr>
            <p:ph type="sldNum" sz="quarter" idx="11"/>
          </p:nvPr>
        </p:nvSpPr>
        <p:spPr/>
        <p:txBody>
          <a:bodyPr/>
          <a:lstStyle/>
          <a:p>
            <a:fld id="{D87F71AF-7147-404F-82BE-04E87BF7D643}" type="slidenum">
              <a:rPr lang="nl-NL" smtClean="0"/>
              <a:pPr/>
              <a:t>‹nr.›</a:t>
            </a:fld>
            <a:endParaRPr lang="nl-NL" dirty="0"/>
          </a:p>
        </p:txBody>
      </p:sp>
      <p:sp>
        <p:nvSpPr>
          <p:cNvPr id="5" name="Tijdelijke aanduiding voor datum 4"/>
          <p:cNvSpPr>
            <a:spLocks noGrp="1"/>
          </p:cNvSpPr>
          <p:nvPr>
            <p:ph type="dt" sz="half" idx="12"/>
          </p:nvPr>
        </p:nvSpPr>
        <p:spPr/>
        <p:txBody>
          <a:bodyPr/>
          <a:lstStyle/>
          <a:p>
            <a:fld id="{BA629666-DD0D-45FB-A6C6-04F7BF1F26DE}" type="datetimeFigureOut">
              <a:rPr lang="nl-NL" smtClean="0"/>
              <a:pPr/>
              <a:t>9-7-2021</a:t>
            </a:fld>
            <a:endParaRPr lang="nl-NL" dirty="0"/>
          </a:p>
        </p:txBody>
      </p:sp>
    </p:spTree>
    <p:extLst>
      <p:ext uri="{BB962C8B-B14F-4D97-AF65-F5344CB8AC3E}">
        <p14:creationId xmlns:p14="http://schemas.microsoft.com/office/powerpoint/2010/main" val="346244565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spagina dia (inhoud)">
    <p:spTree>
      <p:nvGrpSpPr>
        <p:cNvPr id="1" name=""/>
        <p:cNvGrpSpPr/>
        <p:nvPr/>
      </p:nvGrpSpPr>
      <p:grpSpPr>
        <a:xfrm>
          <a:off x="0" y="0"/>
          <a:ext cx="0" cy="0"/>
          <a:chOff x="0" y="0"/>
          <a:chExt cx="0" cy="0"/>
        </a:xfrm>
      </p:grpSpPr>
      <p:sp>
        <p:nvSpPr>
          <p:cNvPr id="20" name="Rechthoek 19"/>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18" name="Groep 17"/>
          <p:cNvGrpSpPr/>
          <p:nvPr/>
        </p:nvGrpSpPr>
        <p:grpSpPr>
          <a:xfrm>
            <a:off x="0" y="5197078"/>
            <a:ext cx="9144000" cy="1328266"/>
            <a:chOff x="0" y="5197078"/>
            <a:chExt cx="9144000" cy="1328266"/>
          </a:xfrm>
          <a:solidFill>
            <a:schemeClr val="tx2"/>
          </a:solidFill>
        </p:grpSpPr>
        <p:sp>
          <p:nvSpPr>
            <p:cNvPr id="19" name="Rechthoek 18"/>
            <p:cNvSpPr/>
            <p:nvPr/>
          </p:nvSpPr>
          <p:spPr bwMode="auto">
            <a:xfrm>
              <a:off x="0" y="5197078"/>
              <a:ext cx="9144000" cy="608186"/>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Afgeschuind enkele hoek rechthoek 21"/>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8" name="Zeshoek 7"/>
          <p:cNvSpPr>
            <a:spLocks noChangeAspect="1"/>
          </p:cNvSpPr>
          <p:nvPr/>
        </p:nvSpPr>
        <p:spPr bwMode="auto">
          <a:xfrm>
            <a:off x="-1371599" y="4724400"/>
            <a:ext cx="3031653" cy="2667000"/>
          </a:xfrm>
          <a:prstGeom prst="hexagon">
            <a:avLst>
              <a:gd name="adj" fmla="val 28049"/>
              <a:gd name="vf" fmla="val 115470"/>
            </a:avLst>
          </a:prstGeom>
          <a:solidFill>
            <a:schemeClr val="accent5">
              <a:alpha val="20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0" name="Onderwerp"/>
          <p:cNvSpPr>
            <a:spLocks noGrp="1"/>
          </p:cNvSpPr>
          <p:nvPr>
            <p:ph type="body" sz="quarter" idx="10" hasCustomPrompt="1"/>
          </p:nvPr>
        </p:nvSpPr>
        <p:spPr>
          <a:xfrm>
            <a:off x="457200" y="1143000"/>
            <a:ext cx="8229600" cy="457200"/>
          </a:xfrm>
          <a:prstGeom prst="rect">
            <a:avLst/>
          </a:prstGeom>
        </p:spPr>
        <p:txBody>
          <a:bodyPr vert="horz"/>
          <a:lstStyle>
            <a:lvl1pPr>
              <a:buFont typeface="Arial"/>
              <a:buNone/>
              <a:defRPr b="1" baseline="0">
                <a:solidFill>
                  <a:schemeClr val="tx2"/>
                </a:solidFill>
              </a:defRPr>
            </a:lvl1pPr>
            <a:lvl5pPr>
              <a:buNone/>
              <a:defRPr/>
            </a:lvl5pPr>
          </a:lstStyle>
          <a:p>
            <a:pPr lvl="0"/>
            <a:r>
              <a:rPr lang="nl-NL" dirty="0"/>
              <a:t>Onderwerp</a:t>
            </a:r>
          </a:p>
        </p:txBody>
      </p:sp>
      <p:sp>
        <p:nvSpPr>
          <p:cNvPr id="11" name="Zeshoek 10"/>
          <p:cNvSpPr>
            <a:spLocks noChangeAspect="1"/>
          </p:cNvSpPr>
          <p:nvPr/>
        </p:nvSpPr>
        <p:spPr bwMode="auto">
          <a:xfrm>
            <a:off x="-304800" y="4724400"/>
            <a:ext cx="2646773" cy="2328414"/>
          </a:xfrm>
          <a:prstGeom prst="hexagon">
            <a:avLst>
              <a:gd name="adj" fmla="val 28049"/>
              <a:gd name="vf" fmla="val 115470"/>
            </a:avLst>
          </a:prstGeom>
          <a:noFill/>
          <a:ln w="2540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4" name="Zeshoek 13"/>
          <p:cNvSpPr>
            <a:spLocks noChangeAspect="1"/>
          </p:cNvSpPr>
          <p:nvPr/>
        </p:nvSpPr>
        <p:spPr bwMode="auto">
          <a:xfrm>
            <a:off x="1793664" y="5562600"/>
            <a:ext cx="1559136" cy="1371600"/>
          </a:xfrm>
          <a:prstGeom prst="hexagon">
            <a:avLst>
              <a:gd name="adj" fmla="val 28049"/>
              <a:gd name="vf" fmla="val 115470"/>
            </a:avLst>
          </a:prstGeom>
          <a:solidFill>
            <a:schemeClr val="accent5">
              <a:alpha val="3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9" name="Zeshoek 8"/>
          <p:cNvSpPr>
            <a:spLocks noChangeAspect="1"/>
          </p:cNvSpPr>
          <p:nvPr/>
        </p:nvSpPr>
        <p:spPr bwMode="auto">
          <a:xfrm>
            <a:off x="1371600" y="5334000"/>
            <a:ext cx="1559136" cy="1371600"/>
          </a:xfrm>
          <a:prstGeom prst="hexagon">
            <a:avLst>
              <a:gd name="adj" fmla="val 28049"/>
              <a:gd name="vf" fmla="val 115470"/>
            </a:avLst>
          </a:prstGeom>
          <a:solidFill>
            <a:schemeClr val="accent4">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5" name="Zeshoek 14"/>
          <p:cNvSpPr>
            <a:spLocks noChangeAspect="1"/>
          </p:cNvSpPr>
          <p:nvPr/>
        </p:nvSpPr>
        <p:spPr bwMode="auto">
          <a:xfrm>
            <a:off x="1981204" y="6281917"/>
            <a:ext cx="1309699" cy="1152166"/>
          </a:xfrm>
          <a:prstGeom prst="hexagon">
            <a:avLst>
              <a:gd name="adj" fmla="val 28049"/>
              <a:gd name="vf" fmla="val 115470"/>
            </a:avLst>
          </a:prstGeom>
          <a:noFill/>
          <a:ln w="19050" cap="flat" cmpd="sng" algn="ctr">
            <a:solidFill>
              <a:schemeClr val="bg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3" name="Zeshoek 12"/>
          <p:cNvSpPr>
            <a:spLocks noChangeAspect="1"/>
          </p:cNvSpPr>
          <p:nvPr/>
        </p:nvSpPr>
        <p:spPr bwMode="auto">
          <a:xfrm>
            <a:off x="1412664" y="5867400"/>
            <a:ext cx="1559136" cy="13716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6" name="Zeshoek 5"/>
          <p:cNvSpPr>
            <a:spLocks noChangeAspect="1"/>
          </p:cNvSpPr>
          <p:nvPr/>
        </p:nvSpPr>
        <p:spPr bwMode="auto">
          <a:xfrm>
            <a:off x="-756402" y="5424835"/>
            <a:ext cx="1975602" cy="1737973"/>
          </a:xfrm>
          <a:prstGeom prst="hexagon">
            <a:avLst>
              <a:gd name="adj" fmla="val 28049"/>
              <a:gd name="vf" fmla="val 115470"/>
            </a:avLst>
          </a:prstGeom>
          <a:solidFill>
            <a:schemeClr val="accent5">
              <a:alpha val="71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5" name="Titel"/>
          <p:cNvSpPr>
            <a:spLocks noGrp="1"/>
          </p:cNvSpPr>
          <p:nvPr>
            <p:ph type="title" hasCustomPrompt="1"/>
          </p:nvPr>
        </p:nvSpPr>
        <p:spPr>
          <a:xfrm>
            <a:off x="457200" y="476672"/>
            <a:ext cx="8229600" cy="590128"/>
          </a:xfrm>
          <a:prstGeom prst="rect">
            <a:avLst/>
          </a:prstGeom>
        </p:spPr>
        <p:txBody>
          <a:bodyPr/>
          <a:lstStyle>
            <a:lvl1pPr>
              <a:defRPr>
                <a:solidFill>
                  <a:schemeClr val="tx2"/>
                </a:solidFill>
              </a:defRPr>
            </a:lvl1pPr>
          </a:lstStyle>
          <a:p>
            <a:r>
              <a:rPr lang="nl-NL" dirty="0"/>
              <a:t>Titel</a:t>
            </a:r>
          </a:p>
        </p:txBody>
      </p:sp>
      <p:sp>
        <p:nvSpPr>
          <p:cNvPr id="4" name="Inhoud"/>
          <p:cNvSpPr>
            <a:spLocks noGrp="1"/>
          </p:cNvSpPr>
          <p:nvPr>
            <p:ph sz="quarter" idx="11"/>
          </p:nvPr>
        </p:nvSpPr>
        <p:spPr>
          <a:xfrm>
            <a:off x="457200" y="1600208"/>
            <a:ext cx="8229600" cy="3413125"/>
          </a:xfrm>
          <a:prstGeom prst="rect">
            <a:avLst/>
          </a:prstGeom>
        </p:spPr>
        <p:txBody>
          <a:bodyPr/>
          <a:lstStyle>
            <a:lvl1pPr>
              <a:defRPr sz="1800">
                <a:solidFill>
                  <a:schemeClr val="tx2"/>
                </a:solidFill>
              </a:defRPr>
            </a:lvl1pPr>
            <a:lvl2pPr>
              <a:defRPr sz="15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dianummer 11"/>
          <p:cNvSpPr>
            <a:spLocks noGrp="1"/>
          </p:cNvSpPr>
          <p:nvPr>
            <p:ph type="sldNum" sz="quarter" idx="13"/>
          </p:nvPr>
        </p:nvSpPr>
        <p:spPr/>
        <p:txBody>
          <a:bodyPr/>
          <a:lstStyle/>
          <a:p>
            <a:fld id="{D87F71AF-7147-404F-82BE-04E87BF7D643}" type="slidenum">
              <a:rPr lang="nl-NL" smtClean="0"/>
              <a:pPr/>
              <a:t>‹nr.›</a:t>
            </a:fld>
            <a:endParaRPr lang="nl-NL" dirty="0"/>
          </a:p>
        </p:txBody>
      </p:sp>
      <p:sp>
        <p:nvSpPr>
          <p:cNvPr id="7" name="Tijdelijke aanduiding voor voettekst 6"/>
          <p:cNvSpPr>
            <a:spLocks noGrp="1"/>
          </p:cNvSpPr>
          <p:nvPr>
            <p:ph type="ftr" sz="quarter" idx="12"/>
          </p:nvPr>
        </p:nvSpPr>
        <p:spPr>
          <a:xfrm>
            <a:off x="3595176" y="6597359"/>
            <a:ext cx="3086100" cy="260649"/>
          </a:xfrm>
        </p:spPr>
        <p:txBody>
          <a:bodyPr/>
          <a:lstStyle/>
          <a:p>
            <a:endParaRPr lang="nl-NL" dirty="0"/>
          </a:p>
        </p:txBody>
      </p:sp>
      <p:pic>
        <p:nvPicPr>
          <p:cNvPr id="26" name="Afbeelding 25" descr="Amersfoortlogo.png"/>
          <p:cNvPicPr>
            <a:picLocks noChangeAspect="1"/>
          </p:cNvPicPr>
          <p:nvPr userDrawn="1"/>
        </p:nvPicPr>
        <p:blipFill>
          <a:blip r:embed="rId2" cstate="print"/>
          <a:stretch>
            <a:fillRect/>
          </a:stretch>
        </p:blipFill>
        <p:spPr>
          <a:xfrm>
            <a:off x="7596336" y="5998226"/>
            <a:ext cx="1090463" cy="696079"/>
          </a:xfrm>
          <a:prstGeom prst="rect">
            <a:avLst/>
          </a:prstGeom>
        </p:spPr>
      </p:pic>
      <p:sp>
        <p:nvSpPr>
          <p:cNvPr id="27" name="Rechthoekige driehoek 26"/>
          <p:cNvSpPr/>
          <p:nvPr userDrawn="1"/>
        </p:nvSpPr>
        <p:spPr bwMode="auto">
          <a:xfrm rot="10800000" flipH="1">
            <a:off x="7020273" y="5730478"/>
            <a:ext cx="504056" cy="794866"/>
          </a:xfrm>
          <a:prstGeom prst="rtTriangle">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Tree>
    <p:extLst>
      <p:ext uri="{BB962C8B-B14F-4D97-AF65-F5344CB8AC3E}">
        <p14:creationId xmlns:p14="http://schemas.microsoft.com/office/powerpoint/2010/main" val="37607016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spagina dia (2 kolommen)">
    <p:spTree>
      <p:nvGrpSpPr>
        <p:cNvPr id="1" name=""/>
        <p:cNvGrpSpPr/>
        <p:nvPr/>
      </p:nvGrpSpPr>
      <p:grpSpPr>
        <a:xfrm>
          <a:off x="0" y="0"/>
          <a:ext cx="0" cy="0"/>
          <a:chOff x="0" y="0"/>
          <a:chExt cx="0" cy="0"/>
        </a:xfrm>
      </p:grpSpPr>
      <p:sp>
        <p:nvSpPr>
          <p:cNvPr id="23" name="Rechthoek 22"/>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18" name="Groep 17"/>
          <p:cNvGrpSpPr/>
          <p:nvPr/>
        </p:nvGrpSpPr>
        <p:grpSpPr>
          <a:xfrm>
            <a:off x="0" y="5197078"/>
            <a:ext cx="9144000" cy="1328266"/>
            <a:chOff x="0" y="5197078"/>
            <a:chExt cx="9144000" cy="1328266"/>
          </a:xfrm>
          <a:solidFill>
            <a:schemeClr val="tx2"/>
          </a:solidFill>
        </p:grpSpPr>
        <p:sp>
          <p:nvSpPr>
            <p:cNvPr id="19" name="Rechthoek 18"/>
            <p:cNvSpPr/>
            <p:nvPr/>
          </p:nvSpPr>
          <p:spPr bwMode="auto">
            <a:xfrm>
              <a:off x="0" y="5197078"/>
              <a:ext cx="9144000" cy="608186"/>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0" name="Afgeschuind enkele hoek rechthoek 19"/>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8" name="Zeshoek 7"/>
          <p:cNvSpPr>
            <a:spLocks noChangeAspect="1"/>
          </p:cNvSpPr>
          <p:nvPr/>
        </p:nvSpPr>
        <p:spPr bwMode="auto">
          <a:xfrm>
            <a:off x="-1371599" y="4724400"/>
            <a:ext cx="3031653" cy="2667000"/>
          </a:xfrm>
          <a:prstGeom prst="hexagon">
            <a:avLst>
              <a:gd name="adj" fmla="val 28049"/>
              <a:gd name="vf" fmla="val 115470"/>
            </a:avLst>
          </a:prstGeom>
          <a:solidFill>
            <a:schemeClr val="accent1">
              <a:alpha val="20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0" name="Onderwerp"/>
          <p:cNvSpPr>
            <a:spLocks noGrp="1"/>
          </p:cNvSpPr>
          <p:nvPr>
            <p:ph type="body" sz="quarter" idx="10" hasCustomPrompt="1"/>
          </p:nvPr>
        </p:nvSpPr>
        <p:spPr>
          <a:xfrm>
            <a:off x="457200" y="1143000"/>
            <a:ext cx="8229600" cy="457200"/>
          </a:xfrm>
          <a:prstGeom prst="rect">
            <a:avLst/>
          </a:prstGeom>
        </p:spPr>
        <p:txBody>
          <a:bodyPr vert="horz"/>
          <a:lstStyle>
            <a:lvl1pPr>
              <a:buFont typeface="Arial"/>
              <a:buNone/>
              <a:defRPr b="1" baseline="0">
                <a:solidFill>
                  <a:schemeClr val="tx2"/>
                </a:solidFill>
              </a:defRPr>
            </a:lvl1pPr>
            <a:lvl5pPr>
              <a:buNone/>
              <a:defRPr/>
            </a:lvl5pPr>
          </a:lstStyle>
          <a:p>
            <a:pPr lvl="0"/>
            <a:r>
              <a:rPr lang="nl-NL" dirty="0"/>
              <a:t>Onderwerp</a:t>
            </a:r>
          </a:p>
        </p:txBody>
      </p:sp>
      <p:sp>
        <p:nvSpPr>
          <p:cNvPr id="11" name="Zeshoek 10"/>
          <p:cNvSpPr>
            <a:spLocks noChangeAspect="1"/>
          </p:cNvSpPr>
          <p:nvPr/>
        </p:nvSpPr>
        <p:spPr bwMode="auto">
          <a:xfrm>
            <a:off x="-304800" y="4724400"/>
            <a:ext cx="2646773" cy="2328414"/>
          </a:xfrm>
          <a:prstGeom prst="hexagon">
            <a:avLst>
              <a:gd name="adj" fmla="val 28049"/>
              <a:gd name="vf" fmla="val 115470"/>
            </a:avLst>
          </a:prstGeom>
          <a:noFill/>
          <a:ln w="2540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4" name="Zeshoek 13"/>
          <p:cNvSpPr>
            <a:spLocks noChangeAspect="1"/>
          </p:cNvSpPr>
          <p:nvPr/>
        </p:nvSpPr>
        <p:spPr bwMode="auto">
          <a:xfrm>
            <a:off x="1793664" y="5562600"/>
            <a:ext cx="1559136" cy="1371600"/>
          </a:xfrm>
          <a:prstGeom prst="hexagon">
            <a:avLst>
              <a:gd name="adj" fmla="val 28049"/>
              <a:gd name="vf" fmla="val 115470"/>
            </a:avLst>
          </a:prstGeom>
          <a:solidFill>
            <a:schemeClr val="accent5">
              <a:alpha val="3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9" name="Zeshoek 8"/>
          <p:cNvSpPr>
            <a:spLocks noChangeAspect="1"/>
          </p:cNvSpPr>
          <p:nvPr/>
        </p:nvSpPr>
        <p:spPr bwMode="auto">
          <a:xfrm>
            <a:off x="1371600" y="5334000"/>
            <a:ext cx="1559136" cy="1371600"/>
          </a:xfrm>
          <a:prstGeom prst="hexagon">
            <a:avLst>
              <a:gd name="adj" fmla="val 28049"/>
              <a:gd name="vf" fmla="val 115470"/>
            </a:avLst>
          </a:prstGeom>
          <a:solidFill>
            <a:schemeClr val="accent4">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5" name="Zeshoek 14"/>
          <p:cNvSpPr>
            <a:spLocks noChangeAspect="1"/>
          </p:cNvSpPr>
          <p:nvPr/>
        </p:nvSpPr>
        <p:spPr bwMode="auto">
          <a:xfrm>
            <a:off x="1981204" y="6281917"/>
            <a:ext cx="1309699" cy="1152166"/>
          </a:xfrm>
          <a:prstGeom prst="hexagon">
            <a:avLst>
              <a:gd name="adj" fmla="val 28049"/>
              <a:gd name="vf" fmla="val 115470"/>
            </a:avLst>
          </a:prstGeom>
          <a:noFill/>
          <a:ln w="19050" cap="flat" cmpd="sng" algn="ctr">
            <a:solidFill>
              <a:schemeClr val="bg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3" name="Zeshoek 12"/>
          <p:cNvSpPr>
            <a:spLocks noChangeAspect="1"/>
          </p:cNvSpPr>
          <p:nvPr/>
        </p:nvSpPr>
        <p:spPr bwMode="auto">
          <a:xfrm>
            <a:off x="1412664" y="5867400"/>
            <a:ext cx="1559136" cy="13716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6" name="Zeshoek 5"/>
          <p:cNvSpPr>
            <a:spLocks noChangeAspect="1"/>
          </p:cNvSpPr>
          <p:nvPr/>
        </p:nvSpPr>
        <p:spPr bwMode="auto">
          <a:xfrm>
            <a:off x="-756402" y="5424835"/>
            <a:ext cx="1975602" cy="1737973"/>
          </a:xfrm>
          <a:prstGeom prst="hexagon">
            <a:avLst>
              <a:gd name="adj" fmla="val 28049"/>
              <a:gd name="vf" fmla="val 115470"/>
            </a:avLst>
          </a:prstGeom>
          <a:solidFill>
            <a:schemeClr val="accent5">
              <a:alpha val="71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accent2"/>
              </a:solidFill>
              <a:effectLst/>
              <a:latin typeface="Trebuchet MS" pitchFamily="32" charset="0"/>
            </a:endParaRPr>
          </a:p>
        </p:txBody>
      </p:sp>
      <p:sp>
        <p:nvSpPr>
          <p:cNvPr id="5" name="Titel"/>
          <p:cNvSpPr>
            <a:spLocks noGrp="1"/>
          </p:cNvSpPr>
          <p:nvPr>
            <p:ph type="title" hasCustomPrompt="1"/>
          </p:nvPr>
        </p:nvSpPr>
        <p:spPr>
          <a:xfrm>
            <a:off x="457200" y="476672"/>
            <a:ext cx="8229600" cy="590128"/>
          </a:xfrm>
          <a:prstGeom prst="rect">
            <a:avLst/>
          </a:prstGeom>
        </p:spPr>
        <p:txBody>
          <a:bodyPr/>
          <a:lstStyle>
            <a:lvl1pPr>
              <a:defRPr>
                <a:solidFill>
                  <a:schemeClr val="tx2"/>
                </a:solidFill>
              </a:defRPr>
            </a:lvl1pPr>
          </a:lstStyle>
          <a:p>
            <a:r>
              <a:rPr lang="nl-NL" dirty="0"/>
              <a:t>Titel</a:t>
            </a:r>
          </a:p>
        </p:txBody>
      </p:sp>
      <p:sp>
        <p:nvSpPr>
          <p:cNvPr id="4" name="Inhoud links"/>
          <p:cNvSpPr>
            <a:spLocks noGrp="1"/>
          </p:cNvSpPr>
          <p:nvPr>
            <p:ph sz="quarter" idx="11"/>
          </p:nvPr>
        </p:nvSpPr>
        <p:spPr>
          <a:xfrm>
            <a:off x="457200" y="1676408"/>
            <a:ext cx="3826768" cy="3336925"/>
          </a:xfrm>
          <a:prstGeom prst="rect">
            <a:avLst/>
          </a:prstGeom>
        </p:spPr>
        <p:txBody>
          <a:bodyPr/>
          <a:lstStyle>
            <a:lvl1pPr>
              <a:defRPr sz="1800">
                <a:solidFill>
                  <a:schemeClr val="tx2"/>
                </a:solidFill>
              </a:defRPr>
            </a:lvl1pPr>
            <a:lvl2pPr>
              <a:defRPr sz="15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Inhoud rechts"/>
          <p:cNvSpPr>
            <a:spLocks noGrp="1"/>
          </p:cNvSpPr>
          <p:nvPr>
            <p:ph sz="quarter" idx="12"/>
          </p:nvPr>
        </p:nvSpPr>
        <p:spPr>
          <a:xfrm>
            <a:off x="4716016" y="1676400"/>
            <a:ext cx="3970784" cy="3342934"/>
          </a:xfrm>
          <a:prstGeom prst="rect">
            <a:avLst/>
          </a:prstGeom>
        </p:spPr>
        <p:txBody>
          <a:bodyPr/>
          <a:lstStyle>
            <a:lvl1pPr>
              <a:defRPr sz="1800">
                <a:solidFill>
                  <a:schemeClr val="tx2"/>
                </a:solidFill>
              </a:defRPr>
            </a:lvl1pPr>
            <a:lvl2pPr>
              <a:defRPr sz="15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voettekst 2"/>
          <p:cNvSpPr>
            <a:spLocks noGrp="1"/>
          </p:cNvSpPr>
          <p:nvPr>
            <p:ph type="ftr" sz="quarter" idx="13"/>
          </p:nvPr>
        </p:nvSpPr>
        <p:spPr>
          <a:xfrm>
            <a:off x="3589896" y="6597359"/>
            <a:ext cx="3086100" cy="260649"/>
          </a:xfrm>
        </p:spPr>
        <p:txBody>
          <a:bodyPr/>
          <a:lstStyle/>
          <a:p>
            <a:endParaRPr lang="nl-NL" dirty="0"/>
          </a:p>
        </p:txBody>
      </p:sp>
      <p:sp>
        <p:nvSpPr>
          <p:cNvPr id="7" name="Tijdelijke aanduiding voor dianummer 6"/>
          <p:cNvSpPr>
            <a:spLocks noGrp="1"/>
          </p:cNvSpPr>
          <p:nvPr>
            <p:ph type="sldNum" sz="quarter" idx="14"/>
          </p:nvPr>
        </p:nvSpPr>
        <p:spPr/>
        <p:txBody>
          <a:bodyPr/>
          <a:lstStyle/>
          <a:p>
            <a:fld id="{D87F71AF-7147-404F-82BE-04E87BF7D643}" type="slidenum">
              <a:rPr lang="nl-NL" smtClean="0"/>
              <a:pPr/>
              <a:t>‹nr.›</a:t>
            </a:fld>
            <a:endParaRPr lang="nl-NL" dirty="0"/>
          </a:p>
        </p:txBody>
      </p:sp>
      <p:pic>
        <p:nvPicPr>
          <p:cNvPr id="25" name="Afbeelding 24" descr="Amersfoortlogo.png"/>
          <p:cNvPicPr>
            <a:picLocks noChangeAspect="1"/>
          </p:cNvPicPr>
          <p:nvPr userDrawn="1"/>
        </p:nvPicPr>
        <p:blipFill>
          <a:blip r:embed="rId2"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307920855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spagina dia (inhoud met afbeelding)">
    <p:spTree>
      <p:nvGrpSpPr>
        <p:cNvPr id="1" name=""/>
        <p:cNvGrpSpPr/>
        <p:nvPr/>
      </p:nvGrpSpPr>
      <p:grpSpPr>
        <a:xfrm>
          <a:off x="0" y="0"/>
          <a:ext cx="0" cy="0"/>
          <a:chOff x="0" y="0"/>
          <a:chExt cx="0" cy="0"/>
        </a:xfrm>
      </p:grpSpPr>
      <p:sp>
        <p:nvSpPr>
          <p:cNvPr id="29" name="Rechthoek 28"/>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6" name="Rechthoek 25"/>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25" name="Groep 24"/>
          <p:cNvGrpSpPr/>
          <p:nvPr/>
        </p:nvGrpSpPr>
        <p:grpSpPr>
          <a:xfrm>
            <a:off x="0" y="5197078"/>
            <a:ext cx="9144000" cy="1328266"/>
            <a:chOff x="0" y="5197078"/>
            <a:chExt cx="9144000" cy="1328266"/>
          </a:xfrm>
          <a:solidFill>
            <a:schemeClr val="tx2"/>
          </a:solidFill>
        </p:grpSpPr>
        <p:sp>
          <p:nvSpPr>
            <p:cNvPr id="22" name="Rechthoek 21"/>
            <p:cNvSpPr/>
            <p:nvPr/>
          </p:nvSpPr>
          <p:spPr bwMode="auto">
            <a:xfrm>
              <a:off x="0" y="5197078"/>
              <a:ext cx="9144000" cy="608186"/>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3" name="Afgeschuind enkele hoek rechthoek 22"/>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4" name="Rechthoekige driehoek 23"/>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8" name="Zeshoek 7"/>
          <p:cNvSpPr>
            <a:spLocks noChangeAspect="1"/>
          </p:cNvSpPr>
          <p:nvPr/>
        </p:nvSpPr>
        <p:spPr bwMode="auto">
          <a:xfrm>
            <a:off x="-1371599" y="4724400"/>
            <a:ext cx="3031653" cy="2667000"/>
          </a:xfrm>
          <a:prstGeom prst="hexagon">
            <a:avLst>
              <a:gd name="adj" fmla="val 28049"/>
              <a:gd name="vf" fmla="val 115470"/>
            </a:avLst>
          </a:prstGeom>
          <a:solidFill>
            <a:schemeClr val="accent5">
              <a:alpha val="20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0" name="Onderwerp"/>
          <p:cNvSpPr>
            <a:spLocks noGrp="1"/>
          </p:cNvSpPr>
          <p:nvPr>
            <p:ph type="body" sz="quarter" idx="10" hasCustomPrompt="1"/>
          </p:nvPr>
        </p:nvSpPr>
        <p:spPr>
          <a:xfrm>
            <a:off x="457200" y="1143000"/>
            <a:ext cx="8229600" cy="457200"/>
          </a:xfrm>
          <a:prstGeom prst="rect">
            <a:avLst/>
          </a:prstGeom>
        </p:spPr>
        <p:txBody>
          <a:bodyPr vert="horz"/>
          <a:lstStyle>
            <a:lvl1pPr>
              <a:buFont typeface="Arial"/>
              <a:buNone/>
              <a:defRPr b="1" baseline="0">
                <a:solidFill>
                  <a:schemeClr val="tx2"/>
                </a:solidFill>
              </a:defRPr>
            </a:lvl1pPr>
            <a:lvl5pPr>
              <a:buNone/>
              <a:defRPr/>
            </a:lvl5pPr>
          </a:lstStyle>
          <a:p>
            <a:pPr lvl="0"/>
            <a:r>
              <a:rPr lang="nl-NL" dirty="0"/>
              <a:t>Onderwerp</a:t>
            </a:r>
          </a:p>
        </p:txBody>
      </p:sp>
      <p:sp>
        <p:nvSpPr>
          <p:cNvPr id="11" name="Zeshoek 10"/>
          <p:cNvSpPr>
            <a:spLocks noChangeAspect="1"/>
          </p:cNvSpPr>
          <p:nvPr/>
        </p:nvSpPr>
        <p:spPr bwMode="auto">
          <a:xfrm>
            <a:off x="-304800" y="4724400"/>
            <a:ext cx="2646773" cy="2328414"/>
          </a:xfrm>
          <a:prstGeom prst="hexagon">
            <a:avLst>
              <a:gd name="adj" fmla="val 28049"/>
              <a:gd name="vf" fmla="val 115470"/>
            </a:avLst>
          </a:prstGeom>
          <a:noFill/>
          <a:ln w="2540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4" name="Zeshoek 13"/>
          <p:cNvSpPr>
            <a:spLocks noChangeAspect="1"/>
          </p:cNvSpPr>
          <p:nvPr/>
        </p:nvSpPr>
        <p:spPr bwMode="auto">
          <a:xfrm>
            <a:off x="1793664" y="5562600"/>
            <a:ext cx="1559136" cy="1371600"/>
          </a:xfrm>
          <a:prstGeom prst="hexagon">
            <a:avLst>
              <a:gd name="adj" fmla="val 28049"/>
              <a:gd name="vf" fmla="val 115470"/>
            </a:avLst>
          </a:prstGeom>
          <a:solidFill>
            <a:schemeClr val="accent5">
              <a:alpha val="3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9" name="Zeshoek 8"/>
          <p:cNvSpPr>
            <a:spLocks noChangeAspect="1"/>
          </p:cNvSpPr>
          <p:nvPr/>
        </p:nvSpPr>
        <p:spPr bwMode="auto">
          <a:xfrm>
            <a:off x="1371600" y="5334000"/>
            <a:ext cx="1559136" cy="1371600"/>
          </a:xfrm>
          <a:prstGeom prst="hexagon">
            <a:avLst>
              <a:gd name="adj" fmla="val 28049"/>
              <a:gd name="vf" fmla="val 115470"/>
            </a:avLst>
          </a:prstGeom>
          <a:solidFill>
            <a:schemeClr val="accent4">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5" name="Zeshoek 14"/>
          <p:cNvSpPr>
            <a:spLocks noChangeAspect="1"/>
          </p:cNvSpPr>
          <p:nvPr/>
        </p:nvSpPr>
        <p:spPr bwMode="auto">
          <a:xfrm>
            <a:off x="1981204" y="6281917"/>
            <a:ext cx="1309699" cy="1152166"/>
          </a:xfrm>
          <a:prstGeom prst="hexagon">
            <a:avLst>
              <a:gd name="adj" fmla="val 28049"/>
              <a:gd name="vf" fmla="val 115470"/>
            </a:avLst>
          </a:prstGeom>
          <a:noFill/>
          <a:ln w="19050" cap="flat" cmpd="sng" algn="ctr">
            <a:solidFill>
              <a:schemeClr val="bg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3" name="Zeshoek 12"/>
          <p:cNvSpPr>
            <a:spLocks noChangeAspect="1"/>
          </p:cNvSpPr>
          <p:nvPr/>
        </p:nvSpPr>
        <p:spPr bwMode="auto">
          <a:xfrm>
            <a:off x="1412664" y="5867400"/>
            <a:ext cx="1559136" cy="13716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6" name="Zeshoek 5"/>
          <p:cNvSpPr>
            <a:spLocks noChangeAspect="1"/>
          </p:cNvSpPr>
          <p:nvPr/>
        </p:nvSpPr>
        <p:spPr bwMode="auto">
          <a:xfrm>
            <a:off x="-756402" y="5424835"/>
            <a:ext cx="1975602" cy="1737973"/>
          </a:xfrm>
          <a:prstGeom prst="hexagon">
            <a:avLst>
              <a:gd name="adj" fmla="val 28049"/>
              <a:gd name="vf" fmla="val 115470"/>
            </a:avLst>
          </a:prstGeom>
          <a:solidFill>
            <a:schemeClr val="accent5">
              <a:alpha val="71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4" name="Inhoud links"/>
          <p:cNvSpPr>
            <a:spLocks noGrp="1"/>
          </p:cNvSpPr>
          <p:nvPr>
            <p:ph sz="quarter" idx="11"/>
          </p:nvPr>
        </p:nvSpPr>
        <p:spPr>
          <a:xfrm>
            <a:off x="3851920" y="1676409"/>
            <a:ext cx="4834880" cy="2987277"/>
          </a:xfrm>
          <a:prstGeom prst="rect">
            <a:avLst/>
          </a:prstGeom>
        </p:spPr>
        <p:txBody>
          <a:bodyPr/>
          <a:lstStyle>
            <a:lvl1pPr>
              <a:defRPr sz="1800">
                <a:solidFill>
                  <a:schemeClr val="tx2"/>
                </a:solidFill>
              </a:defRPr>
            </a:lvl1pPr>
            <a:lvl2pPr>
              <a:defRPr sz="15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3"/>
          </p:nvPr>
        </p:nvSpPr>
        <p:spPr>
          <a:xfrm>
            <a:off x="457200" y="1676400"/>
            <a:ext cx="3250704" cy="2987278"/>
          </a:xfrm>
          <a:prstGeom prst="rect">
            <a:avLst/>
          </a:prstGeom>
        </p:spPr>
        <p:txBody>
          <a:bodyPr>
            <a:normAutofit/>
          </a:bodyPr>
          <a:lstStyle>
            <a:lvl1pPr>
              <a:defRPr sz="1800">
                <a:solidFill>
                  <a:schemeClr val="tx2"/>
                </a:solidFill>
              </a:defRPr>
            </a:lvl1pPr>
          </a:lstStyle>
          <a:p>
            <a:r>
              <a:rPr lang="nl-NL" dirty="0"/>
              <a:t>Klik op het pictogram als u een afbeelding wilt toevoegen</a:t>
            </a:r>
          </a:p>
        </p:txBody>
      </p:sp>
      <p:sp>
        <p:nvSpPr>
          <p:cNvPr id="27" name="Tijdelijke aanduiding voor voettekst 26"/>
          <p:cNvSpPr>
            <a:spLocks noGrp="1"/>
          </p:cNvSpPr>
          <p:nvPr>
            <p:ph type="ftr" sz="quarter" idx="14"/>
          </p:nvPr>
        </p:nvSpPr>
        <p:spPr>
          <a:xfrm>
            <a:off x="3614090" y="6597357"/>
            <a:ext cx="3086100" cy="260649"/>
          </a:xfrm>
        </p:spPr>
        <p:txBody>
          <a:bodyPr/>
          <a:lstStyle/>
          <a:p>
            <a:endParaRPr lang="nl-NL" dirty="0"/>
          </a:p>
        </p:txBody>
      </p:sp>
      <p:sp>
        <p:nvSpPr>
          <p:cNvPr id="28" name="Tijdelijke aanduiding voor dianummer 27"/>
          <p:cNvSpPr>
            <a:spLocks noGrp="1"/>
          </p:cNvSpPr>
          <p:nvPr>
            <p:ph type="sldNum" sz="quarter" idx="15"/>
          </p:nvPr>
        </p:nvSpPr>
        <p:spPr/>
        <p:txBody>
          <a:bodyPr/>
          <a:lstStyle/>
          <a:p>
            <a:fld id="{D87F71AF-7147-404F-82BE-04E87BF7D643}" type="slidenum">
              <a:rPr lang="nl-NL" smtClean="0"/>
              <a:pPr/>
              <a:t>‹nr.›</a:t>
            </a:fld>
            <a:endParaRPr lang="nl-NL" dirty="0"/>
          </a:p>
        </p:txBody>
      </p:sp>
      <p:sp>
        <p:nvSpPr>
          <p:cNvPr id="30" name="Titel 29"/>
          <p:cNvSpPr>
            <a:spLocks noGrp="1"/>
          </p:cNvSpPr>
          <p:nvPr>
            <p:ph type="title" hasCustomPrompt="1"/>
          </p:nvPr>
        </p:nvSpPr>
        <p:spPr>
          <a:xfrm>
            <a:off x="457200" y="591568"/>
            <a:ext cx="8229600" cy="497909"/>
          </a:xfrm>
        </p:spPr>
        <p:txBody>
          <a:bodyPr/>
          <a:lstStyle>
            <a:lvl1pPr algn="l">
              <a:defRPr>
                <a:solidFill>
                  <a:schemeClr val="tx2"/>
                </a:solidFill>
              </a:defRPr>
            </a:lvl1pPr>
          </a:lstStyle>
          <a:p>
            <a:r>
              <a:rPr lang="nl-NL" dirty="0"/>
              <a:t>Titel</a:t>
            </a:r>
          </a:p>
        </p:txBody>
      </p:sp>
      <p:pic>
        <p:nvPicPr>
          <p:cNvPr id="31" name="Afbeelding 30" descr="Amersfoortlogo.png"/>
          <p:cNvPicPr>
            <a:picLocks noChangeAspect="1"/>
          </p:cNvPicPr>
          <p:nvPr userDrawn="1"/>
        </p:nvPicPr>
        <p:blipFill>
          <a:blip r:embed="rId2"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294332807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peningspagina dia (Keuze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7" name="Rechthoek 26"/>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lvl1pPr>
          </a:lstStyle>
          <a:p>
            <a:r>
              <a:rPr lang="nl-NL" dirty="0"/>
              <a:t>Titel</a:t>
            </a:r>
          </a:p>
        </p:txBody>
      </p:sp>
      <p:pic>
        <p:nvPicPr>
          <p:cNvPr id="18" name="Afbeelding 17"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40852805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peningspagina dia (Afbeelding Klantcontact)">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3" name="Rechthoek 22"/>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18" name="Afbeelding 17" descr="_HN25294.jpg"/>
          <p:cNvPicPr>
            <a:picLocks noChangeAspect="1"/>
          </p:cNvPicPr>
          <p:nvPr/>
        </p:nvPicPr>
        <p:blipFill rotWithShape="1">
          <a:blip r:embed="rId2" cstate="print"/>
          <a:srcRect l="-23" r="-23"/>
          <a:stretch/>
        </p:blipFill>
        <p:spPr>
          <a:xfrm>
            <a:off x="-972616" y="-37969"/>
            <a:ext cx="11089232" cy="3682993"/>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lgn="l" rtl="0" eaLnBrk="1" fontAlgn="base" hangingPunct="1">
              <a:lnSpc>
                <a:spcPct val="110000"/>
              </a:lnSpc>
              <a:spcBef>
                <a:spcPct val="0"/>
              </a:spcBef>
              <a:spcAft>
                <a:spcPct val="0"/>
              </a:spcAft>
              <a:defRPr lang="nl-NL" sz="3600" dirty="0">
                <a:solidFill>
                  <a:schemeClr val="bg1"/>
                </a:solidFill>
                <a:latin typeface="+mj-lt"/>
                <a:ea typeface="Geneva" pitchFamily="-1" charset="-128"/>
                <a:cs typeface="Geneva" pitchFamily="-1" charset="-128"/>
              </a:defRPr>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62896428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peningspagina dia (Afbeelding Op Weg)">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18" name="Rechthoek 17"/>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23" name="Afbeelding 22" descr="week26.jpeg"/>
          <p:cNvPicPr>
            <a:picLocks noChangeAspect="1"/>
          </p:cNvPicPr>
          <p:nvPr/>
        </p:nvPicPr>
        <p:blipFill>
          <a:blip r:embed="rId2" cstate="print"/>
          <a:stretch>
            <a:fillRect/>
          </a:stretch>
        </p:blipFill>
        <p:spPr>
          <a:xfrm>
            <a:off x="-1721813" y="476672"/>
            <a:ext cx="12270477" cy="3180928"/>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233306737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ingspagina dia (Afbeelding Richting)">
    <p:bg>
      <p:bgPr>
        <a:solidFill>
          <a:schemeClr val="bg1"/>
        </a:solidFill>
        <a:effectLst/>
      </p:bgPr>
    </p:bg>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23" name="Rechthoek 22"/>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18" name="Afbeelding 17" descr="wegwerkzaamheden_2019882a.jpg"/>
          <p:cNvPicPr>
            <a:picLocks noChangeAspect="1"/>
          </p:cNvPicPr>
          <p:nvPr/>
        </p:nvPicPr>
        <p:blipFill>
          <a:blip r:embed="rId2" cstate="print"/>
          <a:srcRect t="6102" b="32271"/>
          <a:stretch>
            <a:fillRect/>
          </a:stretch>
        </p:blipFill>
        <p:spPr>
          <a:xfrm>
            <a:off x="-468560" y="-459432"/>
            <a:ext cx="10001250" cy="4155926"/>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333669625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ingspagina dia (Afbeelding Samen)">
    <p:bg>
      <p:bgPr>
        <a:solidFill>
          <a:schemeClr val="bg1"/>
        </a:solidFill>
        <a:effectLst/>
      </p:bgPr>
    </p:bg>
    <p:spTree>
      <p:nvGrpSpPr>
        <p:cNvPr id="1" name=""/>
        <p:cNvGrpSpPr/>
        <p:nvPr/>
      </p:nvGrpSpPr>
      <p:grpSpPr>
        <a:xfrm>
          <a:off x="0" y="0"/>
          <a:ext cx="0" cy="0"/>
          <a:chOff x="0" y="0"/>
          <a:chExt cx="0" cy="0"/>
        </a:xfrm>
      </p:grpSpPr>
      <p:sp>
        <p:nvSpPr>
          <p:cNvPr id="24" name="Rechthoek 23"/>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sp>
        <p:nvSpPr>
          <p:cNvPr id="18" name="Rechthoek 17"/>
          <p:cNvSpPr/>
          <p:nvPr/>
        </p:nvSpPr>
        <p:spPr bwMode="auto">
          <a:xfrm>
            <a:off x="0" y="5730478"/>
            <a:ext cx="9144000" cy="11275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000" b="0" i="0" u="none" strike="noStrike" cap="none" normalizeH="0" baseline="0" dirty="0">
              <a:ln>
                <a:noFill/>
              </a:ln>
              <a:solidFill>
                <a:schemeClr val="tx1"/>
              </a:solidFill>
              <a:effectLst/>
              <a:latin typeface="Trebuchet MS" pitchFamily="32" charset="0"/>
            </a:endParaRPr>
          </a:p>
        </p:txBody>
      </p:sp>
      <p:pic>
        <p:nvPicPr>
          <p:cNvPr id="23" name="Afbeelding 22" descr="VNG_Bio-Moeder-dochter 78-01(1).jpg"/>
          <p:cNvPicPr>
            <a:picLocks noChangeAspect="1"/>
          </p:cNvPicPr>
          <p:nvPr/>
        </p:nvPicPr>
        <p:blipFill>
          <a:blip r:embed="rId2" cstate="print"/>
          <a:srcRect t="2190" b="27734"/>
          <a:stretch>
            <a:fillRect/>
          </a:stretch>
        </p:blipFill>
        <p:spPr>
          <a:xfrm>
            <a:off x="-36512" y="-963488"/>
            <a:ext cx="9302374" cy="4608512"/>
          </a:xfrm>
          <a:prstGeom prst="rect">
            <a:avLst/>
          </a:prstGeom>
        </p:spPr>
      </p:pic>
      <p:grpSp>
        <p:nvGrpSpPr>
          <p:cNvPr id="19" name="Groep 18"/>
          <p:cNvGrpSpPr/>
          <p:nvPr/>
        </p:nvGrpSpPr>
        <p:grpSpPr>
          <a:xfrm>
            <a:off x="0" y="3625454"/>
            <a:ext cx="9144000" cy="2899890"/>
            <a:chOff x="0" y="3625454"/>
            <a:chExt cx="9144000" cy="2899890"/>
          </a:xfrm>
          <a:solidFill>
            <a:schemeClr val="tx2"/>
          </a:solidFill>
        </p:grpSpPr>
        <p:sp>
          <p:nvSpPr>
            <p:cNvPr id="20" name="Rechthoek 19"/>
            <p:cNvSpPr/>
            <p:nvPr/>
          </p:nvSpPr>
          <p:spPr bwMode="auto">
            <a:xfrm>
              <a:off x="0" y="3625454"/>
              <a:ext cx="9144000" cy="217981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1" name="Afgeschuind enkele hoek rechthoek 20"/>
            <p:cNvSpPr/>
            <p:nvPr/>
          </p:nvSpPr>
          <p:spPr bwMode="auto">
            <a:xfrm>
              <a:off x="0" y="5730478"/>
              <a:ext cx="7020272" cy="794866"/>
            </a:xfrm>
            <a:prstGeom prst="snip1Rect">
              <a:avLst>
                <a:gd name="adj" fmla="val 0"/>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22" name="Rechthoekige driehoek 21"/>
            <p:cNvSpPr/>
            <p:nvPr/>
          </p:nvSpPr>
          <p:spPr bwMode="auto">
            <a:xfrm rot="10800000" flipH="1">
              <a:off x="7020272" y="5730478"/>
              <a:ext cx="504056" cy="794866"/>
            </a:xfrm>
            <a:prstGeom prst="rtTriangl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grpSp>
      <p:sp>
        <p:nvSpPr>
          <p:cNvPr id="31" name="Zeshoek 30"/>
          <p:cNvSpPr>
            <a:spLocks noChangeAspect="1"/>
          </p:cNvSpPr>
          <p:nvPr/>
        </p:nvSpPr>
        <p:spPr bwMode="auto">
          <a:xfrm>
            <a:off x="1600201" y="1066800"/>
            <a:ext cx="2496254" cy="2196000"/>
          </a:xfrm>
          <a:prstGeom prst="hexagon">
            <a:avLst>
              <a:gd name="adj" fmla="val 28049"/>
              <a:gd name="vf" fmla="val 115470"/>
            </a:avLst>
          </a:prstGeom>
          <a:solidFill>
            <a:schemeClr val="accent5">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2" name="Zeshoek 31"/>
          <p:cNvSpPr/>
          <p:nvPr/>
        </p:nvSpPr>
        <p:spPr bwMode="auto">
          <a:xfrm>
            <a:off x="1828804" y="2170800"/>
            <a:ext cx="2209799" cy="1944000"/>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3" name="Zeshoek 32"/>
          <p:cNvSpPr>
            <a:spLocks noChangeAspect="1"/>
          </p:cNvSpPr>
          <p:nvPr/>
        </p:nvSpPr>
        <p:spPr bwMode="auto">
          <a:xfrm>
            <a:off x="914401" y="609600"/>
            <a:ext cx="2496254" cy="2196000"/>
          </a:xfrm>
          <a:prstGeom prst="hexagon">
            <a:avLst>
              <a:gd name="adj" fmla="val 28049"/>
              <a:gd name="vf" fmla="val 115470"/>
            </a:avLst>
          </a:prstGeom>
          <a:solidFill>
            <a:schemeClr val="accent4">
              <a:alpha val="46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4" name="Zeshoek 33"/>
          <p:cNvSpPr>
            <a:spLocks noChangeAspect="1"/>
          </p:cNvSpPr>
          <p:nvPr/>
        </p:nvSpPr>
        <p:spPr bwMode="auto">
          <a:xfrm>
            <a:off x="-2514600" y="852000"/>
            <a:ext cx="3189203" cy="2805600"/>
          </a:xfrm>
          <a:prstGeom prst="hexagon">
            <a:avLst>
              <a:gd name="adj" fmla="val 28049"/>
              <a:gd name="vf" fmla="val 115470"/>
            </a:avLst>
          </a:prstGeom>
          <a:solidFill>
            <a:schemeClr val="accent1">
              <a:alpha val="49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5" name="Zeshoek 34"/>
          <p:cNvSpPr>
            <a:spLocks noChangeAspect="1"/>
          </p:cNvSpPr>
          <p:nvPr/>
        </p:nvSpPr>
        <p:spPr bwMode="auto">
          <a:xfrm>
            <a:off x="-1512801" y="0"/>
            <a:ext cx="3189203" cy="2805600"/>
          </a:xfrm>
          <a:prstGeom prst="hexagon">
            <a:avLst>
              <a:gd name="adj" fmla="val 28049"/>
              <a:gd name="vf" fmla="val 115470"/>
            </a:avLst>
          </a:prstGeom>
          <a:solidFill>
            <a:schemeClr val="accent2">
              <a:alpha val="5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6" name="Zeshoek 35"/>
          <p:cNvSpPr>
            <a:spLocks noChangeAspect="1"/>
          </p:cNvSpPr>
          <p:nvPr/>
        </p:nvSpPr>
        <p:spPr bwMode="auto">
          <a:xfrm>
            <a:off x="-2342582" y="-307676"/>
            <a:ext cx="4247583" cy="3736676"/>
          </a:xfrm>
          <a:prstGeom prst="hexagon">
            <a:avLst>
              <a:gd name="adj" fmla="val 28049"/>
              <a:gd name="vf" fmla="val 115470"/>
            </a:avLst>
          </a:prstGeom>
          <a:noFill/>
          <a:ln w="31750" cap="flat" cmpd="sng" algn="ctr">
            <a:solidFill>
              <a:schemeClr val="bg1">
                <a:alpha val="55000"/>
              </a:schemeClr>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37" name="Zeshoek 36"/>
          <p:cNvSpPr>
            <a:spLocks noChangeAspect="1"/>
          </p:cNvSpPr>
          <p:nvPr/>
        </p:nvSpPr>
        <p:spPr bwMode="auto">
          <a:xfrm>
            <a:off x="1008946" y="1449024"/>
            <a:ext cx="2496254" cy="2196000"/>
          </a:xfrm>
          <a:prstGeom prst="hexagon">
            <a:avLst>
              <a:gd name="adj" fmla="val 28049"/>
              <a:gd name="vf" fmla="val 115470"/>
            </a:avLst>
          </a:prstGeom>
          <a:solidFill>
            <a:schemeClr val="accent3">
              <a:alpha val="65000"/>
            </a:schemeClr>
          </a:solidFill>
          <a:ln w="9525" cap="flat" cmpd="sng" algn="ctr">
            <a:no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nl-NL" sz="750" b="0" i="0" u="none" strike="noStrike" cap="none" normalizeH="0" baseline="0" dirty="0">
              <a:ln>
                <a:noFill/>
              </a:ln>
              <a:solidFill>
                <a:schemeClr val="tx1"/>
              </a:solidFill>
              <a:effectLst/>
              <a:latin typeface="Trebuchet MS" pitchFamily="32" charset="0"/>
            </a:endParaRPr>
          </a:p>
        </p:txBody>
      </p:sp>
      <p:sp>
        <p:nvSpPr>
          <p:cNvPr id="16" name="Tijdelijke aanduiding voor tekst 15"/>
          <p:cNvSpPr>
            <a:spLocks noGrp="1"/>
          </p:cNvSpPr>
          <p:nvPr>
            <p:ph type="body" sz="quarter" idx="10" hasCustomPrompt="1"/>
          </p:nvPr>
        </p:nvSpPr>
        <p:spPr>
          <a:xfrm>
            <a:off x="467544" y="4876800"/>
            <a:ext cx="7992888" cy="381000"/>
          </a:xfrm>
          <a:prstGeom prst="rect">
            <a:avLst/>
          </a:prstGeom>
        </p:spPr>
        <p:txBody>
          <a:bodyPr vert="horz">
            <a:noAutofit/>
          </a:bodyPr>
          <a:lstStyle>
            <a:lvl1pPr>
              <a:buNone/>
              <a:defRPr sz="2400">
                <a:solidFill>
                  <a:schemeClr val="bg1"/>
                </a:solidFill>
              </a:defRPr>
            </a:lvl1pPr>
          </a:lstStyle>
          <a:p>
            <a:pPr lvl="0"/>
            <a:r>
              <a:rPr lang="nl-NL" dirty="0"/>
              <a:t>Subtitel of datum</a:t>
            </a:r>
          </a:p>
        </p:txBody>
      </p:sp>
      <p:sp>
        <p:nvSpPr>
          <p:cNvPr id="7" name="Titel 6"/>
          <p:cNvSpPr>
            <a:spLocks noGrp="1"/>
          </p:cNvSpPr>
          <p:nvPr>
            <p:ph type="title" hasCustomPrompt="1"/>
          </p:nvPr>
        </p:nvSpPr>
        <p:spPr>
          <a:xfrm>
            <a:off x="467544" y="4177200"/>
            <a:ext cx="7992888" cy="584400"/>
          </a:xfrm>
          <a:prstGeom prst="rect">
            <a:avLst/>
          </a:prstGeom>
        </p:spPr>
        <p:txBody>
          <a:bodyPr>
            <a:noAutofit/>
          </a:bodyPr>
          <a:lstStyle>
            <a:lvl1pPr>
              <a:defRPr sz="3600"/>
            </a:lvl1pPr>
          </a:lstStyle>
          <a:p>
            <a:r>
              <a:rPr lang="nl-NL" dirty="0"/>
              <a:t>Titel</a:t>
            </a:r>
          </a:p>
        </p:txBody>
      </p:sp>
      <p:pic>
        <p:nvPicPr>
          <p:cNvPr id="25" name="Afbeelding 24" descr="Amersfoortlogo.png"/>
          <p:cNvPicPr>
            <a:picLocks noChangeAspect="1"/>
          </p:cNvPicPr>
          <p:nvPr userDrawn="1"/>
        </p:nvPicPr>
        <p:blipFill>
          <a:blip r:embed="rId3" cstate="print"/>
          <a:stretch>
            <a:fillRect/>
          </a:stretch>
        </p:blipFill>
        <p:spPr>
          <a:xfrm>
            <a:off x="7596336" y="5998226"/>
            <a:ext cx="1090463" cy="696079"/>
          </a:xfrm>
          <a:prstGeom prst="rect">
            <a:avLst/>
          </a:prstGeom>
        </p:spPr>
      </p:pic>
    </p:spTree>
    <p:extLst>
      <p:ext uri="{BB962C8B-B14F-4D97-AF65-F5344CB8AC3E}">
        <p14:creationId xmlns:p14="http://schemas.microsoft.com/office/powerpoint/2010/main" val="975632392"/>
      </p:ext>
    </p:extLst>
  </p:cSld>
  <p:clrMapOvr>
    <a:overrideClrMapping bg1="lt1" tx1="dk1" bg2="lt2" tx2="dk2" accent1="accent1" accent2="accent2" accent3="accent3" accent4="accent4" accent5="accent5" accent6="accent6" hlink="hlink" folHlink="folHlink"/>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a:xfrm>
            <a:off x="467544" y="6597359"/>
            <a:ext cx="3086100" cy="26064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3" name="Tijdelijke aanduiding voor dianummer 2"/>
          <p:cNvSpPr>
            <a:spLocks noGrp="1"/>
          </p:cNvSpPr>
          <p:nvPr>
            <p:ph type="sldNum" sz="quarter" idx="4"/>
          </p:nvPr>
        </p:nvSpPr>
        <p:spPr>
          <a:xfrm>
            <a:off x="6732240" y="6597359"/>
            <a:ext cx="2057400" cy="260647"/>
          </a:xfrm>
          <a:prstGeom prst="rect">
            <a:avLst/>
          </a:prstGeom>
        </p:spPr>
        <p:txBody>
          <a:bodyPr vert="horz" lIns="91440" tIns="45720" rIns="91440" bIns="45720" rtlCol="0" anchor="ctr"/>
          <a:lstStyle>
            <a:lvl1pPr algn="r">
              <a:defRPr sz="900">
                <a:solidFill>
                  <a:schemeClr val="tx1">
                    <a:tint val="75000"/>
                  </a:schemeClr>
                </a:solidFill>
              </a:defRPr>
            </a:lvl1pPr>
          </a:lstStyle>
          <a:p>
            <a:fld id="{D87F71AF-7147-404F-82BE-04E87BF7D643}" type="slidenum">
              <a:rPr lang="nl-NL" smtClean="0"/>
              <a:pPr/>
              <a:t>‹nr.›</a:t>
            </a:fld>
            <a:endParaRPr lang="nl-NL" dirty="0"/>
          </a:p>
        </p:txBody>
      </p:sp>
      <p:sp>
        <p:nvSpPr>
          <p:cNvPr id="5" name="Tijdelijke aanduiding voor datum 4"/>
          <p:cNvSpPr>
            <a:spLocks noGrp="1"/>
          </p:cNvSpPr>
          <p:nvPr>
            <p:ph type="dt" sz="half" idx="2"/>
          </p:nvPr>
        </p:nvSpPr>
        <p:spPr>
          <a:xfrm>
            <a:off x="6726560" y="18257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629666-DD0D-45FB-A6C6-04F7BF1F26DE}" type="datetimeFigureOut">
              <a:rPr lang="nl-NL" smtClean="0"/>
              <a:pPr/>
              <a:t>9-7-2021</a:t>
            </a:fld>
            <a:endParaRPr lang="nl-NL" dirty="0"/>
          </a:p>
        </p:txBody>
      </p:sp>
      <p:sp>
        <p:nvSpPr>
          <p:cNvPr id="6" name="Tijdelijke aanduiding voor tekst 5"/>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itel 6"/>
          <p:cNvSpPr>
            <a:spLocks noGrp="1"/>
          </p:cNvSpPr>
          <p:nvPr>
            <p:ph type="title"/>
          </p:nvPr>
        </p:nvSpPr>
        <p:spPr>
          <a:xfrm>
            <a:off x="628650" y="620688"/>
            <a:ext cx="7886700" cy="576064"/>
          </a:xfrm>
          <a:prstGeom prst="rect">
            <a:avLst/>
          </a:prstGeom>
        </p:spPr>
        <p:txBody>
          <a:bodyPr vert="horz" lIns="91440" tIns="45720" rIns="91440" bIns="45720" rtlCol="0" anchor="ctr">
            <a:normAutofit/>
          </a:bodyPr>
          <a:lstStyle/>
          <a:p>
            <a:r>
              <a:rPr lang="nl-NL" dirty="0"/>
              <a:t>Titel</a:t>
            </a:r>
          </a:p>
        </p:txBody>
      </p:sp>
    </p:spTree>
    <p:extLst>
      <p:ext uri="{BB962C8B-B14F-4D97-AF65-F5344CB8AC3E}">
        <p14:creationId xmlns:p14="http://schemas.microsoft.com/office/powerpoint/2010/main" val="420288175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dt="0"/>
  <p:txStyles>
    <p:titleStyle>
      <a:lvl1pPr algn="l" rtl="0" eaLnBrk="1" fontAlgn="base" hangingPunct="1">
        <a:lnSpc>
          <a:spcPct val="110000"/>
        </a:lnSpc>
        <a:spcBef>
          <a:spcPct val="0"/>
        </a:spcBef>
        <a:spcAft>
          <a:spcPct val="0"/>
        </a:spcAft>
        <a:defRPr sz="2175">
          <a:solidFill>
            <a:schemeClr val="bg1"/>
          </a:solidFill>
          <a:latin typeface="+mj-lt"/>
          <a:ea typeface="Geneva" pitchFamily="-1" charset="-128"/>
          <a:cs typeface="Geneva" pitchFamily="-1" charset="-128"/>
        </a:defRPr>
      </a:lvl1pPr>
      <a:lvl2pPr algn="l" rtl="0" eaLnBrk="1" fontAlgn="base" hangingPunct="1">
        <a:lnSpc>
          <a:spcPct val="110000"/>
        </a:lnSpc>
        <a:spcBef>
          <a:spcPct val="0"/>
        </a:spcBef>
        <a:spcAft>
          <a:spcPct val="0"/>
        </a:spcAft>
        <a:defRPr sz="2175">
          <a:solidFill>
            <a:schemeClr val="bg1"/>
          </a:solidFill>
          <a:latin typeface="Trebuchet MS" pitchFamily="32" charset="0"/>
          <a:ea typeface="Geneva" pitchFamily="-1" charset="-128"/>
          <a:cs typeface="Geneva" pitchFamily="-1" charset="-128"/>
        </a:defRPr>
      </a:lvl2pPr>
      <a:lvl3pPr algn="l" rtl="0" eaLnBrk="1" fontAlgn="base" hangingPunct="1">
        <a:lnSpc>
          <a:spcPct val="110000"/>
        </a:lnSpc>
        <a:spcBef>
          <a:spcPct val="0"/>
        </a:spcBef>
        <a:spcAft>
          <a:spcPct val="0"/>
        </a:spcAft>
        <a:defRPr sz="2175">
          <a:solidFill>
            <a:schemeClr val="bg1"/>
          </a:solidFill>
          <a:latin typeface="Trebuchet MS" pitchFamily="32" charset="0"/>
          <a:ea typeface="Geneva" pitchFamily="-1" charset="-128"/>
          <a:cs typeface="Geneva" pitchFamily="-1" charset="-128"/>
        </a:defRPr>
      </a:lvl3pPr>
      <a:lvl4pPr algn="l" rtl="0" eaLnBrk="1" fontAlgn="base" hangingPunct="1">
        <a:lnSpc>
          <a:spcPct val="110000"/>
        </a:lnSpc>
        <a:spcBef>
          <a:spcPct val="0"/>
        </a:spcBef>
        <a:spcAft>
          <a:spcPct val="0"/>
        </a:spcAft>
        <a:defRPr sz="2175">
          <a:solidFill>
            <a:schemeClr val="bg1"/>
          </a:solidFill>
          <a:latin typeface="Trebuchet MS" pitchFamily="32" charset="0"/>
          <a:ea typeface="Geneva" pitchFamily="-1" charset="-128"/>
          <a:cs typeface="Geneva" pitchFamily="-1" charset="-128"/>
        </a:defRPr>
      </a:lvl4pPr>
      <a:lvl5pPr algn="l" rtl="0" eaLnBrk="1" fontAlgn="base" hangingPunct="1">
        <a:lnSpc>
          <a:spcPct val="110000"/>
        </a:lnSpc>
        <a:spcBef>
          <a:spcPct val="0"/>
        </a:spcBef>
        <a:spcAft>
          <a:spcPct val="0"/>
        </a:spcAft>
        <a:defRPr sz="2175">
          <a:solidFill>
            <a:schemeClr val="bg1"/>
          </a:solidFill>
          <a:latin typeface="Trebuchet MS" pitchFamily="32" charset="0"/>
          <a:ea typeface="Geneva" pitchFamily="-1" charset="-128"/>
          <a:cs typeface="Geneva" pitchFamily="-1" charset="-128"/>
        </a:defRPr>
      </a:lvl5pPr>
      <a:lvl6pPr marL="342900" algn="l" rtl="0" eaLnBrk="1" fontAlgn="base" hangingPunct="1">
        <a:lnSpc>
          <a:spcPct val="110000"/>
        </a:lnSpc>
        <a:spcBef>
          <a:spcPct val="0"/>
        </a:spcBef>
        <a:spcAft>
          <a:spcPct val="0"/>
        </a:spcAft>
        <a:defRPr sz="2400" b="1">
          <a:solidFill>
            <a:srgbClr val="FF0000"/>
          </a:solidFill>
          <a:latin typeface="Trebuchet MS" pitchFamily="32" charset="0"/>
        </a:defRPr>
      </a:lvl6pPr>
      <a:lvl7pPr marL="685800" algn="l" rtl="0" eaLnBrk="1" fontAlgn="base" hangingPunct="1">
        <a:lnSpc>
          <a:spcPct val="110000"/>
        </a:lnSpc>
        <a:spcBef>
          <a:spcPct val="0"/>
        </a:spcBef>
        <a:spcAft>
          <a:spcPct val="0"/>
        </a:spcAft>
        <a:defRPr sz="2400" b="1">
          <a:solidFill>
            <a:srgbClr val="FF0000"/>
          </a:solidFill>
          <a:latin typeface="Trebuchet MS" pitchFamily="32" charset="0"/>
        </a:defRPr>
      </a:lvl7pPr>
      <a:lvl8pPr marL="1028700" algn="l" rtl="0" eaLnBrk="1" fontAlgn="base" hangingPunct="1">
        <a:lnSpc>
          <a:spcPct val="110000"/>
        </a:lnSpc>
        <a:spcBef>
          <a:spcPct val="0"/>
        </a:spcBef>
        <a:spcAft>
          <a:spcPct val="0"/>
        </a:spcAft>
        <a:defRPr sz="2400" b="1">
          <a:solidFill>
            <a:srgbClr val="FF0000"/>
          </a:solidFill>
          <a:latin typeface="Trebuchet MS" pitchFamily="32" charset="0"/>
        </a:defRPr>
      </a:lvl8pPr>
      <a:lvl9pPr marL="1371600" algn="l" rtl="0" eaLnBrk="1" fontAlgn="base" hangingPunct="1">
        <a:lnSpc>
          <a:spcPct val="110000"/>
        </a:lnSpc>
        <a:spcBef>
          <a:spcPct val="0"/>
        </a:spcBef>
        <a:spcAft>
          <a:spcPct val="0"/>
        </a:spcAft>
        <a:defRPr sz="2400" b="1">
          <a:solidFill>
            <a:srgbClr val="FF0000"/>
          </a:solidFill>
          <a:latin typeface="Trebuchet MS" pitchFamily="32" charset="0"/>
        </a:defRPr>
      </a:lvl9pPr>
    </p:titleStyle>
    <p:bodyStyle>
      <a:lvl1pPr marL="214313" indent="-214313" algn="l" rtl="0" eaLnBrk="1" fontAlgn="base" hangingPunct="1">
        <a:lnSpc>
          <a:spcPct val="110000"/>
        </a:lnSpc>
        <a:spcBef>
          <a:spcPct val="20000"/>
        </a:spcBef>
        <a:spcAft>
          <a:spcPct val="0"/>
        </a:spcAft>
        <a:buChar char="•"/>
        <a:defRPr sz="1500">
          <a:solidFill>
            <a:schemeClr val="tx2"/>
          </a:solidFill>
          <a:latin typeface="+mn-lt"/>
          <a:ea typeface="Geneva" pitchFamily="-1" charset="-128"/>
          <a:cs typeface="Geneva" pitchFamily="-1" charset="-128"/>
        </a:defRPr>
      </a:lvl1pPr>
      <a:lvl2pPr marL="500063" indent="-142875" algn="l" rtl="0" eaLnBrk="1" fontAlgn="base" hangingPunct="1">
        <a:lnSpc>
          <a:spcPct val="110000"/>
        </a:lnSpc>
        <a:spcBef>
          <a:spcPct val="20000"/>
        </a:spcBef>
        <a:spcAft>
          <a:spcPct val="0"/>
        </a:spcAft>
        <a:buChar char="›"/>
        <a:defRPr>
          <a:solidFill>
            <a:schemeClr val="tx2"/>
          </a:solidFill>
          <a:latin typeface="+mn-lt"/>
          <a:ea typeface="Geneva" pitchFamily="-1" charset="-128"/>
        </a:defRPr>
      </a:lvl2pPr>
      <a:lvl3pPr marL="787004" indent="-144066" algn="l" rtl="0" eaLnBrk="1" fontAlgn="base" hangingPunct="1">
        <a:lnSpc>
          <a:spcPct val="110000"/>
        </a:lnSpc>
        <a:spcBef>
          <a:spcPct val="20000"/>
        </a:spcBef>
        <a:spcAft>
          <a:spcPct val="0"/>
        </a:spcAft>
        <a:buChar char="›"/>
        <a:defRPr sz="1200">
          <a:solidFill>
            <a:schemeClr val="tx2"/>
          </a:solidFill>
          <a:latin typeface="+mn-lt"/>
          <a:ea typeface="Geneva" pitchFamily="-1" charset="-128"/>
        </a:defRPr>
      </a:lvl3pPr>
      <a:lvl4pPr marL="1073944" indent="-144066" algn="l" rtl="0" eaLnBrk="1" fontAlgn="base" hangingPunct="1">
        <a:lnSpc>
          <a:spcPct val="110000"/>
        </a:lnSpc>
        <a:spcBef>
          <a:spcPct val="20000"/>
        </a:spcBef>
        <a:spcAft>
          <a:spcPct val="0"/>
        </a:spcAft>
        <a:buChar char="–"/>
        <a:defRPr sz="1200">
          <a:solidFill>
            <a:schemeClr val="tx2"/>
          </a:solidFill>
          <a:latin typeface="+mn-lt"/>
          <a:ea typeface="Geneva" pitchFamily="-1" charset="-128"/>
        </a:defRPr>
      </a:lvl4pPr>
      <a:lvl5pPr marL="1432322" indent="-142875" algn="l" rtl="0" eaLnBrk="1" fontAlgn="base" hangingPunct="1">
        <a:lnSpc>
          <a:spcPct val="110000"/>
        </a:lnSpc>
        <a:spcBef>
          <a:spcPct val="20000"/>
        </a:spcBef>
        <a:spcAft>
          <a:spcPct val="0"/>
        </a:spcAft>
        <a:buChar char="›"/>
        <a:defRPr sz="1200">
          <a:solidFill>
            <a:schemeClr val="tx2"/>
          </a:solidFill>
          <a:latin typeface="+mn-lt"/>
          <a:ea typeface="Geneva" pitchFamily="-1" charset="-128"/>
        </a:defRPr>
      </a:lvl5pPr>
      <a:lvl6pPr marL="1775222" indent="-142875" algn="l" rtl="0" eaLnBrk="1" fontAlgn="base" hangingPunct="1">
        <a:lnSpc>
          <a:spcPct val="110000"/>
        </a:lnSpc>
        <a:spcBef>
          <a:spcPct val="20000"/>
        </a:spcBef>
        <a:spcAft>
          <a:spcPct val="0"/>
        </a:spcAft>
        <a:buChar char="›"/>
        <a:defRPr sz="1200">
          <a:solidFill>
            <a:schemeClr val="tx1"/>
          </a:solidFill>
          <a:latin typeface="+mn-lt"/>
        </a:defRPr>
      </a:lvl6pPr>
      <a:lvl7pPr marL="2118122" indent="-142875" algn="l" rtl="0" eaLnBrk="1" fontAlgn="base" hangingPunct="1">
        <a:lnSpc>
          <a:spcPct val="110000"/>
        </a:lnSpc>
        <a:spcBef>
          <a:spcPct val="20000"/>
        </a:spcBef>
        <a:spcAft>
          <a:spcPct val="0"/>
        </a:spcAft>
        <a:buChar char="›"/>
        <a:defRPr sz="1200">
          <a:solidFill>
            <a:schemeClr val="tx1"/>
          </a:solidFill>
          <a:latin typeface="+mn-lt"/>
        </a:defRPr>
      </a:lvl7pPr>
      <a:lvl8pPr marL="2461022" indent="-142875" algn="l" rtl="0" eaLnBrk="1" fontAlgn="base" hangingPunct="1">
        <a:lnSpc>
          <a:spcPct val="110000"/>
        </a:lnSpc>
        <a:spcBef>
          <a:spcPct val="20000"/>
        </a:spcBef>
        <a:spcAft>
          <a:spcPct val="0"/>
        </a:spcAft>
        <a:buChar char="›"/>
        <a:defRPr sz="1200">
          <a:solidFill>
            <a:schemeClr val="tx1"/>
          </a:solidFill>
          <a:latin typeface="+mn-lt"/>
        </a:defRPr>
      </a:lvl8pPr>
      <a:lvl9pPr marL="2803922" indent="-142875" algn="l" rtl="0" eaLnBrk="1" fontAlgn="base" hangingPunct="1">
        <a:lnSpc>
          <a:spcPct val="110000"/>
        </a:lnSpc>
        <a:spcBef>
          <a:spcPct val="20000"/>
        </a:spcBef>
        <a:spcAft>
          <a:spcPct val="0"/>
        </a:spcAft>
        <a:buChar char="›"/>
        <a:defRPr sz="12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09A1920-E35D-4840-956B-ADC02C090526}"/>
              </a:ext>
            </a:extLst>
          </p:cNvPr>
          <p:cNvSpPr>
            <a:spLocks noGrp="1"/>
          </p:cNvSpPr>
          <p:nvPr>
            <p:ph type="body" sz="quarter" idx="10"/>
          </p:nvPr>
        </p:nvSpPr>
        <p:spPr/>
        <p:txBody>
          <a:bodyPr/>
          <a:lstStyle/>
          <a:p>
            <a:r>
              <a:rPr lang="nl-NL" dirty="0"/>
              <a:t>9 juli 2021 </a:t>
            </a:r>
          </a:p>
        </p:txBody>
      </p:sp>
      <p:sp>
        <p:nvSpPr>
          <p:cNvPr id="3" name="Titel 2"/>
          <p:cNvSpPr>
            <a:spLocks noGrp="1"/>
          </p:cNvSpPr>
          <p:nvPr>
            <p:ph type="title"/>
          </p:nvPr>
        </p:nvSpPr>
        <p:spPr/>
        <p:txBody>
          <a:bodyPr/>
          <a:lstStyle/>
          <a:p>
            <a:r>
              <a:rPr lang="nl-NL" dirty="0">
                <a:solidFill>
                  <a:schemeClr val="accent2">
                    <a:lumMod val="50000"/>
                  </a:schemeClr>
                </a:solidFill>
              </a:rPr>
              <a:t>Zomerrapportage 2021</a:t>
            </a:r>
          </a:p>
        </p:txBody>
      </p:sp>
    </p:spTree>
    <p:extLst>
      <p:ext uri="{BB962C8B-B14F-4D97-AF65-F5344CB8AC3E}">
        <p14:creationId xmlns:p14="http://schemas.microsoft.com/office/powerpoint/2010/main" val="157474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a:bodyPr>
          <a:lstStyle/>
          <a:p>
            <a:r>
              <a:rPr lang="nl-NL" dirty="0">
                <a:solidFill>
                  <a:schemeClr val="tx1">
                    <a:lumMod val="50000"/>
                  </a:schemeClr>
                </a:solidFill>
              </a:rPr>
              <a:t>Saldi per deelprogramma – specificatie staat in volgende sheets</a:t>
            </a:r>
          </a:p>
        </p:txBody>
      </p:sp>
      <p:sp>
        <p:nvSpPr>
          <p:cNvPr id="3" name="Titel 2"/>
          <p:cNvSpPr>
            <a:spLocks noGrp="1"/>
          </p:cNvSpPr>
          <p:nvPr>
            <p:ph type="title"/>
          </p:nvPr>
        </p:nvSpPr>
        <p:spPr/>
        <p:txBody>
          <a:bodyPr/>
          <a:lstStyle/>
          <a:p>
            <a:r>
              <a:rPr lang="nl-NL" dirty="0">
                <a:solidFill>
                  <a:schemeClr val="tx1">
                    <a:lumMod val="50000"/>
                  </a:schemeClr>
                </a:solidFill>
              </a:rPr>
              <a:t>2.1 Sociaal domein - samenvatting</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162436004"/>
              </p:ext>
            </p:extLst>
          </p:nvPr>
        </p:nvGraphicFramePr>
        <p:xfrm>
          <a:off x="457200" y="1600200"/>
          <a:ext cx="8229600" cy="309880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2.1.1</a:t>
                      </a:r>
                    </a:p>
                  </a:txBody>
                  <a:tcPr/>
                </a:tc>
                <a:tc>
                  <a:txBody>
                    <a:bodyPr/>
                    <a:lstStyle/>
                    <a:p>
                      <a:pPr marL="0" algn="l" defTabSz="685800" rtl="0" eaLnBrk="1" latinLnBrk="0" hangingPunct="1"/>
                      <a:r>
                        <a:rPr lang="nl-NL" sz="1350" kern="1200" dirty="0">
                          <a:solidFill>
                            <a:schemeClr val="dk1"/>
                          </a:solidFill>
                          <a:latin typeface="+mn-lt"/>
                          <a:ea typeface="+mn-ea"/>
                          <a:cs typeface="+mn-cs"/>
                        </a:rPr>
                        <a:t>Basisinfrastructuur</a:t>
                      </a:r>
                    </a:p>
                  </a:txBody>
                  <a:tcPr/>
                </a:tc>
                <a:tc>
                  <a:txBody>
                    <a:bodyPr/>
                    <a:lstStyle/>
                    <a:p>
                      <a:pPr marL="0" algn="r" defTabSz="685800" rtl="0" eaLnBrk="1" latinLnBrk="0" hangingPunct="1"/>
                      <a:r>
                        <a:rPr lang="nl-NL" sz="1350" kern="1200" dirty="0">
                          <a:solidFill>
                            <a:schemeClr val="dk1"/>
                          </a:solidFill>
                          <a:latin typeface="+mn-lt"/>
                          <a:ea typeface="+mn-ea"/>
                          <a:cs typeface="+mn-cs"/>
                        </a:rPr>
                        <a:t>p.m.</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endParaRPr lang="nl-NL" sz="135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l" defTabSz="685800" rtl="0" eaLnBrk="1" latinLnBrk="0" hangingPunct="1"/>
                      <a:r>
                        <a:rPr lang="nl-NL" sz="1350" kern="1200" dirty="0">
                          <a:solidFill>
                            <a:schemeClr val="dk1"/>
                          </a:solidFill>
                          <a:latin typeface="+mn-lt"/>
                          <a:ea typeface="+mn-ea"/>
                          <a:cs typeface="+mn-cs"/>
                        </a:rPr>
                        <a:t>2.1.2</a:t>
                      </a:r>
                    </a:p>
                  </a:txBody>
                  <a:tcPr/>
                </a:tc>
                <a:tc>
                  <a:txBody>
                    <a:bodyPr/>
                    <a:lstStyle/>
                    <a:p>
                      <a:pPr marL="0" algn="l" defTabSz="685800" rtl="0" eaLnBrk="1" latinLnBrk="0" hangingPunct="1"/>
                      <a:r>
                        <a:rPr lang="nl-NL" sz="1350" kern="1200" dirty="0">
                          <a:solidFill>
                            <a:schemeClr val="dk1"/>
                          </a:solidFill>
                          <a:latin typeface="+mn-lt"/>
                          <a:ea typeface="+mn-ea"/>
                          <a:cs typeface="+mn-cs"/>
                        </a:rPr>
                        <a:t>Ambulante zorg</a:t>
                      </a:r>
                    </a:p>
                  </a:txBody>
                  <a:tcPr/>
                </a:tc>
                <a:tc>
                  <a:txBody>
                    <a:bodyPr/>
                    <a:lstStyle/>
                    <a:p>
                      <a:pPr marL="0" algn="r" defTabSz="685800" rtl="0" eaLnBrk="1" latinLnBrk="0" hangingPunct="1"/>
                      <a:r>
                        <a:rPr lang="nl-NL" sz="1350" kern="1200" dirty="0">
                          <a:solidFill>
                            <a:schemeClr val="dk1"/>
                          </a:solidFill>
                          <a:latin typeface="+mn-lt"/>
                          <a:ea typeface="+mn-ea"/>
                          <a:cs typeface="+mn-cs"/>
                        </a:rPr>
                        <a:t>+100</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2"/>
                  </a:ext>
                </a:extLst>
              </a:tr>
              <a:tr h="370840">
                <a:tc>
                  <a:txBody>
                    <a:bodyPr/>
                    <a:lstStyle/>
                    <a:p>
                      <a:r>
                        <a:rPr lang="nl-NL" dirty="0"/>
                        <a:t>2.1.3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350" b="0" i="0" kern="1200" dirty="0">
                          <a:solidFill>
                            <a:schemeClr val="dk1"/>
                          </a:solidFill>
                          <a:effectLst/>
                          <a:latin typeface="+mn-lt"/>
                          <a:ea typeface="+mn-ea"/>
                          <a:cs typeface="+mn-cs"/>
                        </a:rPr>
                        <a:t>Specialistische zorg</a:t>
                      </a:r>
                      <a:endParaRPr lang="nl-NL" baseline="0" dirty="0"/>
                    </a:p>
                  </a:txBody>
                  <a:tcPr/>
                </a:tc>
                <a:tc>
                  <a:txBody>
                    <a:bodyPr/>
                    <a:lstStyle/>
                    <a:p>
                      <a:pPr algn="r"/>
                      <a:r>
                        <a:rPr lang="nl-NL" dirty="0"/>
                        <a:t>-4.500</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r>
                        <a:rPr lang="nl-NL" dirty="0"/>
                        <a:t>I/S</a:t>
                      </a:r>
                    </a:p>
                  </a:txBody>
                  <a:tcPr/>
                </a:tc>
                <a:extLst>
                  <a:ext uri="{0D108BD9-81ED-4DB2-BD59-A6C34878D82A}">
                    <a16:rowId xmlns:a16="http://schemas.microsoft.com/office/drawing/2014/main" val="3026190258"/>
                  </a:ext>
                </a:extLst>
              </a:tr>
              <a:tr h="370840">
                <a:tc>
                  <a:txBody>
                    <a:bodyPr/>
                    <a:lstStyle/>
                    <a:p>
                      <a:r>
                        <a:rPr lang="nl-NL" dirty="0"/>
                        <a:t>2.1.4</a:t>
                      </a:r>
                    </a:p>
                  </a:txBody>
                  <a:tcPr/>
                </a:tc>
                <a:tc>
                  <a:txBody>
                    <a:bodyPr/>
                    <a:lstStyle/>
                    <a:p>
                      <a:r>
                        <a:rPr lang="nl-NL" sz="1350" b="0" i="0" kern="1200" dirty="0">
                          <a:solidFill>
                            <a:schemeClr val="dk1"/>
                          </a:solidFill>
                          <a:effectLst/>
                          <a:latin typeface="+mn-lt"/>
                          <a:ea typeface="+mn-ea"/>
                          <a:cs typeface="+mn-cs"/>
                        </a:rPr>
                        <a:t>Beschermd wonen</a:t>
                      </a:r>
                      <a:endParaRPr lang="nl-NL" dirty="0"/>
                    </a:p>
                  </a:txBody>
                  <a:tcPr/>
                </a:tc>
                <a:tc>
                  <a:txBody>
                    <a:bodyPr/>
                    <a:lstStyle/>
                    <a:p>
                      <a:pPr algn="r"/>
                      <a:r>
                        <a:rPr lang="nl-NL" dirty="0"/>
                        <a:t>+5.250</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r>
                        <a:rPr lang="nl-NL" dirty="0"/>
                        <a:t>I</a:t>
                      </a:r>
                    </a:p>
                  </a:txBody>
                  <a:tcPr/>
                </a:tc>
                <a:extLst>
                  <a:ext uri="{0D108BD9-81ED-4DB2-BD59-A6C34878D82A}">
                    <a16:rowId xmlns:a16="http://schemas.microsoft.com/office/drawing/2014/main" val="10003"/>
                  </a:ext>
                </a:extLst>
              </a:tr>
              <a:tr h="370840">
                <a:tc>
                  <a:txBody>
                    <a:bodyPr/>
                    <a:lstStyle/>
                    <a:p>
                      <a:r>
                        <a:rPr lang="nl-NL" dirty="0"/>
                        <a:t>2.1.5</a:t>
                      </a:r>
                    </a:p>
                  </a:txBody>
                  <a:tcPr/>
                </a:tc>
                <a:tc>
                  <a:txBody>
                    <a:bodyPr/>
                    <a:lstStyle/>
                    <a:p>
                      <a:r>
                        <a:rPr lang="nl-NL" dirty="0"/>
                        <a:t>Diversiteit, integratie en toegankelijkheid</a:t>
                      </a:r>
                    </a:p>
                  </a:txBody>
                  <a:tcPr/>
                </a:tc>
                <a:tc>
                  <a:txBody>
                    <a:bodyPr/>
                    <a:lstStyle/>
                    <a:p>
                      <a:pPr algn="r"/>
                      <a:r>
                        <a:rPr lang="nl-NL" dirty="0"/>
                        <a:t>0</a:t>
                      </a:r>
                    </a:p>
                  </a:txBody>
                  <a:tcPr/>
                </a:tc>
                <a:tc>
                  <a:txBody>
                    <a:bodyPr/>
                    <a:lstStyle/>
                    <a:p>
                      <a:pPr algn="r"/>
                      <a:r>
                        <a:rPr lang="nl-NL" dirty="0"/>
                        <a:t>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10004"/>
                  </a:ext>
                </a:extLst>
              </a:tr>
              <a:tr h="370840">
                <a:tc>
                  <a:txBody>
                    <a:bodyPr/>
                    <a:lstStyle/>
                    <a:p>
                      <a:r>
                        <a:rPr lang="nl-NL" dirty="0"/>
                        <a:t>2.1.6</a:t>
                      </a:r>
                    </a:p>
                  </a:txBody>
                  <a:tcPr/>
                </a:tc>
                <a:tc>
                  <a:txBody>
                    <a:bodyPr/>
                    <a:lstStyle/>
                    <a:p>
                      <a:r>
                        <a:rPr lang="nl-NL" dirty="0"/>
                        <a:t>Werk en inkomen</a:t>
                      </a:r>
                    </a:p>
                  </a:txBody>
                  <a:tcPr/>
                </a:tc>
                <a:tc>
                  <a:txBody>
                    <a:bodyPr/>
                    <a:lstStyle/>
                    <a:p>
                      <a:pPr algn="r"/>
                      <a:r>
                        <a:rPr lang="nl-NL" dirty="0"/>
                        <a:t>+450</a:t>
                      </a:r>
                    </a:p>
                  </a:txBody>
                  <a:tcPr/>
                </a:tc>
                <a:tc>
                  <a:txBody>
                    <a:bodyPr/>
                    <a:lstStyle/>
                    <a:p>
                      <a:pPr algn="r"/>
                      <a:r>
                        <a:rPr lang="nl-NL" dirty="0"/>
                        <a:t>+1.300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dirty="0"/>
                        <a:t>I/S</a:t>
                      </a:r>
                    </a:p>
                  </a:txBody>
                  <a:tcPr/>
                </a:tc>
                <a:extLst>
                  <a:ext uri="{0D108BD9-81ED-4DB2-BD59-A6C34878D82A}">
                    <a16:rowId xmlns:a16="http://schemas.microsoft.com/office/drawing/2014/main" val="10005"/>
                  </a:ext>
                </a:extLst>
              </a:tr>
              <a:tr h="370840">
                <a:tc>
                  <a:txBody>
                    <a:bodyPr/>
                    <a:lstStyle/>
                    <a:p>
                      <a:endParaRPr lang="nl-NL" dirty="0"/>
                    </a:p>
                  </a:txBody>
                  <a:tcPr/>
                </a:tc>
                <a:tc>
                  <a:txBody>
                    <a:bodyPr/>
                    <a:lstStyle/>
                    <a:p>
                      <a:pPr lvl="2" algn="r"/>
                      <a:r>
                        <a:rPr lang="nl-NL" b="1" dirty="0"/>
                        <a:t>Totaal</a:t>
                      </a:r>
                      <a:endParaRPr lang="nl-NL" dirty="0"/>
                    </a:p>
                  </a:txBody>
                  <a:tcPr/>
                </a:tc>
                <a:tc>
                  <a:txBody>
                    <a:bodyPr/>
                    <a:lstStyle/>
                    <a:p>
                      <a:pPr algn="r"/>
                      <a:r>
                        <a:rPr lang="nl-NL" b="1" dirty="0"/>
                        <a:t>+1.300</a:t>
                      </a:r>
                    </a:p>
                  </a:txBody>
                  <a:tcPr/>
                </a:tc>
                <a:tc>
                  <a:txBody>
                    <a:bodyPr/>
                    <a:lstStyle/>
                    <a:p>
                      <a:pPr algn="r"/>
                      <a:r>
                        <a:rPr lang="nl-NL" b="1" dirty="0"/>
                        <a:t>+1.300</a:t>
                      </a:r>
                    </a:p>
                  </a:txBody>
                  <a:tcPr/>
                </a:tc>
                <a:tc>
                  <a:txBody>
                    <a:bodyPr/>
                    <a:lstStyle/>
                    <a:p>
                      <a:endParaRPr lang="nl-NL" dirty="0"/>
                    </a:p>
                  </a:txBody>
                  <a:tcPr/>
                </a:tc>
                <a:extLst>
                  <a:ext uri="{0D108BD9-81ED-4DB2-BD59-A6C34878D82A}">
                    <a16:rowId xmlns:a16="http://schemas.microsoft.com/office/drawing/2014/main" val="3991381293"/>
                  </a:ext>
                </a:extLst>
              </a:tr>
            </a:tbl>
          </a:graphicData>
        </a:graphic>
      </p:graphicFrame>
    </p:spTree>
    <p:extLst>
      <p:ext uri="{BB962C8B-B14F-4D97-AF65-F5344CB8AC3E}">
        <p14:creationId xmlns:p14="http://schemas.microsoft.com/office/powerpoint/2010/main" val="426428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solidFill>
                  <a:schemeClr val="tx1">
                    <a:lumMod val="50000"/>
                  </a:schemeClr>
                </a:solidFill>
              </a:rPr>
              <a:t>2.1.1 en 2.1.2 Sociaal domein - Basisinfrastructuur en Ambulante zorg</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142843230"/>
              </p:ext>
            </p:extLst>
          </p:nvPr>
        </p:nvGraphicFramePr>
        <p:xfrm>
          <a:off x="457200" y="1057215"/>
          <a:ext cx="8229600" cy="137668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40132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r>
                        <a:rPr lang="nl-NL" dirty="0"/>
                        <a:t>2.1.1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Onderbesteding sociale basis (</a:t>
                      </a:r>
                      <a:r>
                        <a:rPr lang="nl-NL" baseline="0" dirty="0" err="1"/>
                        <a:t>agv</a:t>
                      </a:r>
                      <a:r>
                        <a:rPr lang="nl-NL" baseline="0" dirty="0"/>
                        <a:t> corona)</a:t>
                      </a:r>
                    </a:p>
                  </a:txBody>
                  <a:tcPr/>
                </a:tc>
                <a:tc>
                  <a:txBody>
                    <a:bodyPr/>
                    <a:lstStyle/>
                    <a:p>
                      <a:r>
                        <a:rPr lang="nl-NL" dirty="0"/>
                        <a:t>p.m.</a:t>
                      </a:r>
                    </a:p>
                  </a:txBody>
                  <a:tcPr/>
                </a:tc>
                <a:tc>
                  <a:txBody>
                    <a:bodyPr/>
                    <a:lstStyle/>
                    <a:p>
                      <a:endParaRPr lang="nl-NL" dirty="0"/>
                    </a:p>
                  </a:txBody>
                  <a:tcPr/>
                </a:tc>
                <a:tc>
                  <a:txBody>
                    <a:bodyPr/>
                    <a:lstStyle/>
                    <a:p>
                      <a:r>
                        <a:rPr lang="nl-NL" dirty="0"/>
                        <a:t>I</a:t>
                      </a:r>
                    </a:p>
                  </a:txBody>
                  <a:tcPr/>
                </a:tc>
                <a:extLst>
                  <a:ext uri="{0D108BD9-81ED-4DB2-BD59-A6C34878D82A}">
                    <a16:rowId xmlns:a16="http://schemas.microsoft.com/office/drawing/2014/main" val="3472846049"/>
                  </a:ext>
                </a:extLst>
              </a:tr>
              <a:tr h="370840">
                <a:tc>
                  <a:txBody>
                    <a:bodyPr/>
                    <a:lstStyle/>
                    <a:p>
                      <a:r>
                        <a:rPr lang="nl-NL" dirty="0"/>
                        <a:t>2.1.2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Gezondheidsbeleid (Ambulante Zorg en Wijkteams)</a:t>
                      </a:r>
                    </a:p>
                  </a:txBody>
                  <a:tcPr/>
                </a:tc>
                <a:tc>
                  <a:txBody>
                    <a:bodyPr/>
                    <a:lstStyle/>
                    <a:p>
                      <a:r>
                        <a:rPr lang="nl-NL" dirty="0"/>
                        <a:t>+100</a:t>
                      </a:r>
                    </a:p>
                  </a:txBody>
                  <a:tcPr/>
                </a:tc>
                <a:tc>
                  <a:txBody>
                    <a:bodyPr/>
                    <a:lstStyle/>
                    <a:p>
                      <a:endParaRPr lang="nl-NL" dirty="0"/>
                    </a:p>
                  </a:txBody>
                  <a:tcPr/>
                </a:tc>
                <a:tc>
                  <a:txBody>
                    <a:bodyPr/>
                    <a:lstStyle/>
                    <a:p>
                      <a:r>
                        <a:rPr lang="nl-NL" dirty="0"/>
                        <a:t>I</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060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2.1.3 Sociaal domein - Specialistische Zorg</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r>
              <a:rPr lang="nl-NL" dirty="0"/>
              <a:t>*</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784249"/>
              </p:ext>
            </p:extLst>
          </p:nvPr>
        </p:nvGraphicFramePr>
        <p:xfrm>
          <a:off x="457200" y="1104255"/>
          <a:ext cx="8229600" cy="2467811"/>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2.1.3</a:t>
                      </a:r>
                    </a:p>
                  </a:txBody>
                  <a:tcPr/>
                </a:tc>
                <a:tc>
                  <a:txBody>
                    <a:bodyPr/>
                    <a:lstStyle/>
                    <a:p>
                      <a:pPr marL="0" algn="l" defTabSz="685800" rtl="0" eaLnBrk="1" latinLnBrk="0" hangingPunct="1"/>
                      <a:r>
                        <a:rPr lang="nl-NL" sz="1350" kern="1200" dirty="0">
                          <a:solidFill>
                            <a:schemeClr val="dk1"/>
                          </a:solidFill>
                          <a:latin typeface="+mn-lt"/>
                          <a:ea typeface="+mn-ea"/>
                          <a:cs typeface="+mn-cs"/>
                        </a:rPr>
                        <a:t>Wmo Huishoudelijke Hulp en Rolstoelen, Vervoer en Woonvoorzieningen</a:t>
                      </a:r>
                    </a:p>
                  </a:txBody>
                  <a:tcPr/>
                </a:tc>
                <a:tc>
                  <a:txBody>
                    <a:bodyPr/>
                    <a:lstStyle/>
                    <a:p>
                      <a:pPr marL="0" algn="r" defTabSz="685800" rtl="0" eaLnBrk="1" latinLnBrk="0" hangingPunct="1"/>
                      <a:r>
                        <a:rPr lang="nl-NL" sz="1350" kern="1200" dirty="0">
                          <a:solidFill>
                            <a:schemeClr val="dk1"/>
                          </a:solidFill>
                          <a:latin typeface="+mn-lt"/>
                          <a:ea typeface="+mn-ea"/>
                          <a:cs typeface="+mn-cs"/>
                        </a:rPr>
                        <a:t>-150 </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I/S</a:t>
                      </a:r>
                    </a:p>
                  </a:txBody>
                  <a:tcPr/>
                </a:tc>
                <a:extLst>
                  <a:ext uri="{0D108BD9-81ED-4DB2-BD59-A6C34878D82A}">
                    <a16:rowId xmlns:a16="http://schemas.microsoft.com/office/drawing/2014/main" val="10001"/>
                  </a:ext>
                </a:extLst>
              </a:tr>
              <a:tr h="349451">
                <a:tc>
                  <a:txBody>
                    <a:bodyPr/>
                    <a:lstStyle/>
                    <a:p>
                      <a:r>
                        <a:rPr lang="nl-NL" dirty="0"/>
                        <a:t>2.1.3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Wmo 2015 en Jeugdhulp </a:t>
                      </a:r>
                    </a:p>
                  </a:txBody>
                  <a:tcPr/>
                </a:tc>
                <a:tc>
                  <a:txBody>
                    <a:bodyPr/>
                    <a:lstStyle/>
                    <a:p>
                      <a:pPr algn="r"/>
                      <a:r>
                        <a:rPr lang="nl-NL" dirty="0"/>
                        <a:t>-3.600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2"/>
                  </a:ext>
                </a:extLst>
              </a:tr>
              <a:tr h="370840">
                <a:tc>
                  <a:txBody>
                    <a:bodyPr/>
                    <a:lstStyle/>
                    <a:p>
                      <a:r>
                        <a:rPr lang="nl-NL" dirty="0"/>
                        <a:t>2.1.3</a:t>
                      </a:r>
                    </a:p>
                  </a:txBody>
                  <a:tcPr/>
                </a:tc>
                <a:tc>
                  <a:txBody>
                    <a:bodyPr/>
                    <a:lstStyle/>
                    <a:p>
                      <a:r>
                        <a:rPr lang="nl-NL" sz="1400" kern="1200" dirty="0">
                          <a:solidFill>
                            <a:schemeClr val="tx1"/>
                          </a:solidFill>
                          <a:effectLst/>
                          <a:latin typeface="+mn-lt"/>
                          <a:ea typeface="+mn-ea"/>
                          <a:cs typeface="+mn-cs"/>
                        </a:rPr>
                        <a:t>Persoonsgebonden budgetten Wmo en Jeugd</a:t>
                      </a:r>
                      <a:endParaRPr lang="nl-NL" dirty="0"/>
                    </a:p>
                  </a:txBody>
                  <a:tcPr/>
                </a:tc>
                <a:tc>
                  <a:txBody>
                    <a:bodyPr/>
                    <a:lstStyle/>
                    <a:p>
                      <a:pPr algn="r"/>
                      <a:r>
                        <a:rPr lang="nl-NL" dirty="0"/>
                        <a:t>-750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3"/>
                  </a:ext>
                </a:extLst>
              </a:tr>
              <a:tr h="370840">
                <a:tc>
                  <a:txBody>
                    <a:bodyPr/>
                    <a:lstStyle/>
                    <a:p>
                      <a:endParaRPr lang="nl-NL" dirty="0"/>
                    </a:p>
                  </a:txBody>
                  <a:tcPr/>
                </a:tc>
                <a:tc>
                  <a:txBody>
                    <a:bodyPr/>
                    <a:lstStyle/>
                    <a:p>
                      <a:endParaRPr lang="nl-NL" dirty="0"/>
                    </a:p>
                  </a:txBody>
                  <a:tcPr/>
                </a:tc>
                <a:tc>
                  <a:txBody>
                    <a:bodyPr/>
                    <a:lstStyle/>
                    <a:p>
                      <a:pPr algn="r"/>
                      <a:endParaRPr lang="nl-NL" dirty="0"/>
                    </a:p>
                  </a:txBody>
                  <a:tcPr/>
                </a:tc>
                <a:tc>
                  <a:txBody>
                    <a:bodyPr/>
                    <a:lstStyle/>
                    <a:p>
                      <a:pPr algn="r"/>
                      <a:endParaRPr lang="nl-NL" dirty="0"/>
                    </a:p>
                  </a:txBody>
                  <a:tcPr/>
                </a:tc>
                <a:tc>
                  <a:txBody>
                    <a:bodyPr/>
                    <a:lstStyle/>
                    <a:p>
                      <a:endParaRPr lang="nl-NL" dirty="0"/>
                    </a:p>
                  </a:txBody>
                  <a:tcPr/>
                </a:tc>
                <a:extLst>
                  <a:ext uri="{0D108BD9-81ED-4DB2-BD59-A6C34878D82A}">
                    <a16:rowId xmlns:a16="http://schemas.microsoft.com/office/drawing/2014/main" val="10004"/>
                  </a:ext>
                </a:extLst>
              </a:tr>
              <a:tr h="370840">
                <a:tc>
                  <a:txBody>
                    <a:bodyPr/>
                    <a:lstStyle/>
                    <a:p>
                      <a:r>
                        <a:rPr lang="nl-NL" b="1" dirty="0"/>
                        <a:t>Totaal</a:t>
                      </a:r>
                    </a:p>
                  </a:txBody>
                  <a:tcPr/>
                </a:tc>
                <a:tc>
                  <a:txBody>
                    <a:bodyPr/>
                    <a:lstStyle/>
                    <a:p>
                      <a:endParaRPr lang="nl-NL" b="1" dirty="0"/>
                    </a:p>
                  </a:txBody>
                  <a:tcPr/>
                </a:tc>
                <a:tc>
                  <a:txBody>
                    <a:bodyPr/>
                    <a:lstStyle/>
                    <a:p>
                      <a:pPr algn="r"/>
                      <a:r>
                        <a:rPr lang="nl-NL" b="1" dirty="0"/>
                        <a:t>-4.500</a:t>
                      </a:r>
                    </a:p>
                  </a:txBody>
                  <a:tcPr/>
                </a:tc>
                <a:tc>
                  <a:txBody>
                    <a:bodyPr/>
                    <a:lstStyle/>
                    <a:p>
                      <a:pPr algn="r"/>
                      <a:endParaRPr lang="nl-NL" b="1" dirty="0"/>
                    </a:p>
                  </a:txBody>
                  <a:tcPr/>
                </a:tc>
                <a:tc>
                  <a:txBody>
                    <a:bodyPr/>
                    <a:lstStyle/>
                    <a:p>
                      <a:r>
                        <a:rPr lang="nl-NL" dirty="0"/>
                        <a:t>I/S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6640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solidFill>
                  <a:schemeClr val="tx1">
                    <a:lumMod val="50000"/>
                  </a:schemeClr>
                </a:solidFill>
              </a:rPr>
              <a:t>2.1.4 en 2.1.5 Sociaal domein - Beschermd Wonen, Maatschappelijke Opvang &amp; Diversiteit</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r>
              <a:rPr lang="nl-NL" dirty="0"/>
              <a:t>2</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476931553"/>
              </p:ext>
            </p:extLst>
          </p:nvPr>
        </p:nvGraphicFramePr>
        <p:xfrm>
          <a:off x="457200" y="1259239"/>
          <a:ext cx="8229600" cy="198628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2.1.4</a:t>
                      </a:r>
                    </a:p>
                  </a:txBody>
                  <a:tcPr/>
                </a:tc>
                <a:tc>
                  <a:txBody>
                    <a:bodyPr/>
                    <a:lstStyle/>
                    <a:p>
                      <a:pPr marL="0" algn="l" defTabSz="685800" rtl="0" eaLnBrk="1" latinLnBrk="0" hangingPunct="1"/>
                      <a:r>
                        <a:rPr lang="nl-NL" sz="1350" kern="1200" dirty="0">
                          <a:solidFill>
                            <a:schemeClr val="dk1"/>
                          </a:solidFill>
                          <a:latin typeface="+mn-lt"/>
                          <a:ea typeface="+mn-ea"/>
                          <a:cs typeface="+mn-cs"/>
                        </a:rPr>
                        <a:t>Beschermd Wonen</a:t>
                      </a:r>
                    </a:p>
                  </a:txBody>
                  <a:tcPr/>
                </a:tc>
                <a:tc>
                  <a:txBody>
                    <a:bodyPr/>
                    <a:lstStyle/>
                    <a:p>
                      <a:pPr marL="0" algn="r" defTabSz="685800" rtl="0" eaLnBrk="1" latinLnBrk="0" hangingPunct="1"/>
                      <a:r>
                        <a:rPr lang="nl-NL" sz="1350" kern="1200" dirty="0">
                          <a:solidFill>
                            <a:schemeClr val="dk1"/>
                          </a:solidFill>
                          <a:latin typeface="+mn-lt"/>
                          <a:ea typeface="+mn-ea"/>
                          <a:cs typeface="+mn-cs"/>
                        </a:rPr>
                        <a:t>+4.500</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r>
                        <a:rPr lang="nl-NL" dirty="0"/>
                        <a:t>2.1.4</a:t>
                      </a:r>
                    </a:p>
                  </a:txBody>
                  <a:tcPr/>
                </a:tc>
                <a:tc>
                  <a:txBody>
                    <a:bodyPr/>
                    <a:lstStyle/>
                    <a:p>
                      <a:r>
                        <a:rPr lang="nl-NL" dirty="0"/>
                        <a:t>Maatschappelijke opvang en Verslavingszorg</a:t>
                      </a:r>
                    </a:p>
                  </a:txBody>
                  <a:tcPr/>
                </a:tc>
                <a:tc>
                  <a:txBody>
                    <a:bodyPr/>
                    <a:lstStyle/>
                    <a:p>
                      <a:pPr algn="r"/>
                      <a:r>
                        <a:rPr lang="nl-NL" dirty="0"/>
                        <a:t>+750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2"/>
                  </a:ext>
                </a:extLst>
              </a:tr>
              <a:tr h="370840">
                <a:tc>
                  <a:txBody>
                    <a:bodyPr/>
                    <a:lstStyle/>
                    <a:p>
                      <a:r>
                        <a:rPr lang="nl-NL" dirty="0"/>
                        <a:t>2.1.5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dirty="0"/>
                        <a:t>Diversiteit, integratie en toegankelijkheid</a:t>
                      </a:r>
                    </a:p>
                  </a:txBody>
                  <a:tcPr/>
                </a:tc>
                <a:tc>
                  <a:txBody>
                    <a:bodyPr/>
                    <a:lstStyle/>
                    <a:p>
                      <a:pPr algn="r"/>
                      <a:r>
                        <a:rPr lang="nl-NL" dirty="0"/>
                        <a:t>0</a:t>
                      </a:r>
                    </a:p>
                  </a:txBody>
                  <a:tcPr/>
                </a:tc>
                <a:tc>
                  <a:txBody>
                    <a:bodyPr/>
                    <a:lstStyle/>
                    <a:p>
                      <a:pPr algn="r"/>
                      <a:r>
                        <a:rPr lang="nl-NL" dirty="0"/>
                        <a:t>0</a:t>
                      </a:r>
                    </a:p>
                  </a:txBody>
                  <a:tcPr/>
                </a:tc>
                <a:tc>
                  <a:txBody>
                    <a:bodyPr/>
                    <a:lstStyle/>
                    <a:p>
                      <a:endParaRPr lang="nl-NL" dirty="0"/>
                    </a:p>
                  </a:txBody>
                  <a:tcPr/>
                </a:tc>
                <a:extLst>
                  <a:ext uri="{0D108BD9-81ED-4DB2-BD59-A6C34878D82A}">
                    <a16:rowId xmlns:a16="http://schemas.microsoft.com/office/drawing/2014/main" val="10004"/>
                  </a:ext>
                </a:extLst>
              </a:tr>
              <a:tr h="370840">
                <a:tc>
                  <a:txBody>
                    <a:bodyPr/>
                    <a:lstStyle/>
                    <a:p>
                      <a:r>
                        <a:rPr lang="nl-NL" b="1" dirty="0"/>
                        <a:t>Totaal</a:t>
                      </a:r>
                    </a:p>
                  </a:txBody>
                  <a:tcPr/>
                </a:tc>
                <a:tc>
                  <a:txBody>
                    <a:bodyPr/>
                    <a:lstStyle/>
                    <a:p>
                      <a:endParaRPr lang="nl-NL" b="1" dirty="0"/>
                    </a:p>
                  </a:txBody>
                  <a:tcPr/>
                </a:tc>
                <a:tc>
                  <a:txBody>
                    <a:bodyPr/>
                    <a:lstStyle/>
                    <a:p>
                      <a:pPr algn="r"/>
                      <a:r>
                        <a:rPr lang="nl-NL" b="1" dirty="0"/>
                        <a:t>+5.250</a:t>
                      </a:r>
                    </a:p>
                  </a:txBody>
                  <a:tcPr/>
                </a:tc>
                <a:tc>
                  <a:txBody>
                    <a:bodyPr/>
                    <a:lstStyle/>
                    <a:p>
                      <a:pPr algn="r"/>
                      <a:endParaRPr lang="nl-NL" b="1" dirty="0"/>
                    </a:p>
                  </a:txBody>
                  <a:tcPr/>
                </a:tc>
                <a:tc>
                  <a:txBody>
                    <a:bodyPr/>
                    <a:lstStyle/>
                    <a:p>
                      <a:endParaRPr lang="nl-NL"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281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2.1.6 Sociaal domein - Werk en Inkomen</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96185809"/>
              </p:ext>
            </p:extLst>
          </p:nvPr>
        </p:nvGraphicFramePr>
        <p:xfrm>
          <a:off x="457200" y="1088757"/>
          <a:ext cx="8229600" cy="4059722"/>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549442">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r>
                        <a:rPr lang="nl-NL" dirty="0"/>
                        <a:t>2.1.6</a:t>
                      </a:r>
                    </a:p>
                  </a:txBody>
                  <a:tcPr/>
                </a:tc>
                <a:tc>
                  <a:txBody>
                    <a:bodyPr/>
                    <a:lstStyle/>
                    <a:p>
                      <a:r>
                        <a:rPr lang="nl-NL" dirty="0"/>
                        <a:t>Bundeling Uitkeringen Inkomensvoorziening Gemeenten</a:t>
                      </a:r>
                    </a:p>
                  </a:txBody>
                  <a:tcPr/>
                </a:tc>
                <a:tc>
                  <a:txBody>
                    <a:bodyPr/>
                    <a:lstStyle/>
                    <a:p>
                      <a:pPr algn="r"/>
                      <a:r>
                        <a:rPr lang="nl-NL" dirty="0"/>
                        <a:t>-1.800</a:t>
                      </a:r>
                    </a:p>
                  </a:txBody>
                  <a:tcPr/>
                </a:tc>
                <a:tc>
                  <a:txBody>
                    <a:bodyPr/>
                    <a:lstStyle/>
                    <a:p>
                      <a:pPr algn="r"/>
                      <a:r>
                        <a:rPr lang="nl-NL" dirty="0"/>
                        <a:t>+1.300</a:t>
                      </a:r>
                    </a:p>
                  </a:txBody>
                  <a:tcPr/>
                </a:tc>
                <a:tc>
                  <a:txBody>
                    <a:bodyPr/>
                    <a:lstStyle/>
                    <a:p>
                      <a:r>
                        <a:rPr lang="nl-NL" dirty="0"/>
                        <a:t>I</a:t>
                      </a:r>
                    </a:p>
                  </a:txBody>
                  <a:tcPr/>
                </a:tc>
                <a:extLst>
                  <a:ext uri="{0D108BD9-81ED-4DB2-BD59-A6C34878D82A}">
                    <a16:rowId xmlns:a16="http://schemas.microsoft.com/office/drawing/2014/main" val="10001"/>
                  </a:ext>
                </a:extLst>
              </a:tr>
              <a:tr h="251460">
                <a:tc>
                  <a:txBody>
                    <a:bodyPr/>
                    <a:lstStyle/>
                    <a:p>
                      <a:r>
                        <a:rPr lang="nl-NL" dirty="0"/>
                        <a:t>2.1.6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Tijdelijke Overbruggingsregeling Zelfstandig Ondernemers</a:t>
                      </a:r>
                    </a:p>
                  </a:txBody>
                  <a:tcPr/>
                </a:tc>
                <a:tc>
                  <a:txBody>
                    <a:bodyPr/>
                    <a:lstStyle/>
                    <a:p>
                      <a:pPr algn="r"/>
                      <a:r>
                        <a:rPr lang="nl-NL" dirty="0"/>
                        <a:t>+0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2"/>
                  </a:ext>
                </a:extLst>
              </a:tr>
              <a:tr h="251460">
                <a:tc>
                  <a:txBody>
                    <a:bodyPr/>
                    <a:lstStyle/>
                    <a:p>
                      <a:r>
                        <a:rPr lang="nl-NL" dirty="0"/>
                        <a:t>2.1.6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kern="1200" dirty="0">
                          <a:solidFill>
                            <a:schemeClr val="tx1"/>
                          </a:solidFill>
                          <a:effectLst/>
                          <a:latin typeface="+mn-lt"/>
                          <a:ea typeface="+mn-ea"/>
                          <a:cs typeface="+mn-cs"/>
                        </a:rPr>
                        <a:t>Tijdelijke Overbruggingsregeling Noodzakelijke Kosten </a:t>
                      </a:r>
                      <a:endParaRPr lang="nl-NL" baseline="0" dirty="0"/>
                    </a:p>
                  </a:txBody>
                  <a:tcPr/>
                </a:tc>
                <a:tc>
                  <a:txBody>
                    <a:bodyPr/>
                    <a:lstStyle/>
                    <a:p>
                      <a:pPr algn="r"/>
                      <a:r>
                        <a:rPr lang="nl-NL" dirty="0"/>
                        <a:t>+0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3330136790"/>
                  </a:ext>
                </a:extLst>
              </a:tr>
              <a:tr h="370840">
                <a:tc>
                  <a:txBody>
                    <a:bodyPr/>
                    <a:lstStyle/>
                    <a:p>
                      <a:r>
                        <a:rPr lang="nl-NL" dirty="0"/>
                        <a:t>2.1.6</a:t>
                      </a:r>
                    </a:p>
                  </a:txBody>
                  <a:tcPr/>
                </a:tc>
                <a:tc>
                  <a:txBody>
                    <a:bodyPr/>
                    <a:lstStyle/>
                    <a:p>
                      <a:r>
                        <a:rPr lang="nl-NL" dirty="0"/>
                        <a:t>Minima – bijzonder bijstand</a:t>
                      </a:r>
                    </a:p>
                  </a:txBody>
                  <a:tcPr/>
                </a:tc>
                <a:tc>
                  <a:txBody>
                    <a:bodyPr/>
                    <a:lstStyle/>
                    <a:p>
                      <a:pPr algn="r"/>
                      <a:r>
                        <a:rPr lang="nl-NL" dirty="0"/>
                        <a:t>- 200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3"/>
                  </a:ext>
                </a:extLst>
              </a:tr>
              <a:tr h="370840">
                <a:tc>
                  <a:txBody>
                    <a:bodyPr/>
                    <a:lstStyle/>
                    <a:p>
                      <a:r>
                        <a:rPr lang="nl-NL" dirty="0"/>
                        <a:t>2.1.6</a:t>
                      </a:r>
                    </a:p>
                  </a:txBody>
                  <a:tcPr/>
                </a:tc>
                <a:tc>
                  <a:txBody>
                    <a:bodyPr/>
                    <a:lstStyle/>
                    <a:p>
                      <a:r>
                        <a:rPr lang="nl-NL" dirty="0"/>
                        <a:t>Re-integratiemiddelen</a:t>
                      </a:r>
                    </a:p>
                  </a:txBody>
                  <a:tcPr/>
                </a:tc>
                <a:tc>
                  <a:txBody>
                    <a:bodyPr/>
                    <a:lstStyle/>
                    <a:p>
                      <a:pPr algn="r"/>
                      <a:r>
                        <a:rPr lang="nl-NL" dirty="0"/>
                        <a:t>+1.400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4"/>
                  </a:ext>
                </a:extLst>
              </a:tr>
              <a:tr h="370840">
                <a:tc>
                  <a:txBody>
                    <a:bodyPr/>
                    <a:lstStyle/>
                    <a:p>
                      <a:r>
                        <a:rPr lang="nl-NL" dirty="0"/>
                        <a:t>2.1.6</a:t>
                      </a:r>
                    </a:p>
                  </a:txBody>
                  <a:tcPr/>
                </a:tc>
                <a:tc>
                  <a:txBody>
                    <a:bodyPr/>
                    <a:lstStyle/>
                    <a:p>
                      <a:r>
                        <a:rPr lang="nl-NL" dirty="0"/>
                        <a:t>Regionaal Werkvoorzieningsschap Amersfoort</a:t>
                      </a:r>
                    </a:p>
                  </a:txBody>
                  <a:tcPr/>
                </a:tc>
                <a:tc>
                  <a:txBody>
                    <a:bodyPr/>
                    <a:lstStyle/>
                    <a:p>
                      <a:pPr algn="r"/>
                      <a:r>
                        <a:rPr lang="nl-NL" dirty="0"/>
                        <a:t>+400</a:t>
                      </a:r>
                    </a:p>
                  </a:txBody>
                  <a:tcPr/>
                </a:tc>
                <a:tc>
                  <a:txBody>
                    <a:bodyPr/>
                    <a:lstStyle/>
                    <a:p>
                      <a:pPr algn="r"/>
                      <a:endParaRPr lang="nl-NL" dirty="0"/>
                    </a:p>
                  </a:txBody>
                  <a:tcPr/>
                </a:tc>
                <a:tc>
                  <a:txBody>
                    <a:bodyPr/>
                    <a:lstStyle/>
                    <a:p>
                      <a:r>
                        <a:rPr lang="nl-NL" dirty="0"/>
                        <a:t>S</a:t>
                      </a:r>
                    </a:p>
                  </a:txBody>
                  <a:tcPr/>
                </a:tc>
                <a:extLst>
                  <a:ext uri="{0D108BD9-81ED-4DB2-BD59-A6C34878D82A}">
                    <a16:rowId xmlns:a16="http://schemas.microsoft.com/office/drawing/2014/main" val="1643968156"/>
                  </a:ext>
                </a:extLst>
              </a:tr>
              <a:tr h="370840">
                <a:tc>
                  <a:txBody>
                    <a:bodyPr/>
                    <a:lstStyle/>
                    <a:p>
                      <a:r>
                        <a:rPr lang="nl-NL" dirty="0"/>
                        <a:t>2.1.6</a:t>
                      </a:r>
                    </a:p>
                  </a:txBody>
                  <a:tcPr/>
                </a:tc>
                <a:tc>
                  <a:txBody>
                    <a:bodyPr/>
                    <a:lstStyle/>
                    <a:p>
                      <a:r>
                        <a:rPr lang="nl-NL" dirty="0"/>
                        <a:t>Regiogelden; mobiliteitsteam; Jeugdwerkloosheid</a:t>
                      </a:r>
                    </a:p>
                  </a:txBody>
                  <a:tcPr/>
                </a:tc>
                <a:tc>
                  <a:txBody>
                    <a:bodyPr/>
                    <a:lstStyle/>
                    <a:p>
                      <a:pPr algn="r"/>
                      <a:r>
                        <a:rPr lang="nl-NL" dirty="0"/>
                        <a:t>+650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664688039"/>
                  </a:ext>
                </a:extLst>
              </a:tr>
              <a:tr h="370840">
                <a:tc>
                  <a:txBody>
                    <a:bodyPr/>
                    <a:lstStyle/>
                    <a:p>
                      <a:r>
                        <a:rPr lang="nl-NL" b="1" dirty="0"/>
                        <a:t>Totaal</a:t>
                      </a:r>
                    </a:p>
                  </a:txBody>
                  <a:tcPr/>
                </a:tc>
                <a:tc>
                  <a:txBody>
                    <a:bodyPr/>
                    <a:lstStyle/>
                    <a:p>
                      <a:endParaRPr lang="nl-NL" b="1" dirty="0"/>
                    </a:p>
                  </a:txBody>
                  <a:tcPr/>
                </a:tc>
                <a:tc>
                  <a:txBody>
                    <a:bodyPr/>
                    <a:lstStyle/>
                    <a:p>
                      <a:pPr algn="r"/>
                      <a:r>
                        <a:rPr lang="nl-NL" b="1" dirty="0"/>
                        <a:t>+450</a:t>
                      </a:r>
                    </a:p>
                  </a:txBody>
                  <a:tcPr/>
                </a:tc>
                <a:tc>
                  <a:txBody>
                    <a:bodyPr/>
                    <a:lstStyle/>
                    <a:p>
                      <a:pPr algn="r"/>
                      <a:r>
                        <a:rPr lang="nl-NL" b="1" dirty="0"/>
                        <a:t>+1.300</a:t>
                      </a:r>
                    </a:p>
                  </a:txBody>
                  <a:tcPr/>
                </a:tc>
                <a:tc>
                  <a:txBody>
                    <a:bodyPr/>
                    <a:lstStyle/>
                    <a:p>
                      <a:endParaRPr lang="nl-NL"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642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2.2 Veiligheid en handhaving</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442146657"/>
              </p:ext>
            </p:extLst>
          </p:nvPr>
        </p:nvGraphicFramePr>
        <p:xfrm>
          <a:off x="457200" y="1104255"/>
          <a:ext cx="8229600" cy="137668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2.2.2</a:t>
                      </a:r>
                    </a:p>
                  </a:txBody>
                  <a:tcPr/>
                </a:tc>
                <a:tc>
                  <a:txBody>
                    <a:bodyPr/>
                    <a:lstStyle/>
                    <a:p>
                      <a:pPr marL="0" algn="l" defTabSz="685800" rtl="0" eaLnBrk="1" latinLnBrk="0" hangingPunct="1"/>
                      <a:r>
                        <a:rPr lang="nl-NL" sz="1350" kern="1200" dirty="0">
                          <a:solidFill>
                            <a:schemeClr val="dk1"/>
                          </a:solidFill>
                          <a:latin typeface="+mn-lt"/>
                          <a:ea typeface="+mn-ea"/>
                          <a:cs typeface="+mn-cs"/>
                        </a:rPr>
                        <a:t>Specifieke uitkering voor toezicht en handhaving</a:t>
                      </a:r>
                    </a:p>
                  </a:txBody>
                  <a:tcPr/>
                </a:tc>
                <a:tc>
                  <a:txBody>
                    <a:bodyPr/>
                    <a:lstStyle/>
                    <a:p>
                      <a:pPr marL="0" algn="r" defTabSz="685800" rtl="0" eaLnBrk="1" latinLnBrk="0" hangingPunct="1"/>
                      <a:r>
                        <a:rPr lang="nl-NL" sz="1400" b="0" i="0" u="none" strike="noStrike" kern="1200" baseline="0" dirty="0">
                          <a:solidFill>
                            <a:schemeClr val="tx1"/>
                          </a:solidFill>
                          <a:latin typeface="+mn-lt"/>
                          <a:ea typeface="+mn-ea"/>
                          <a:cs typeface="+mn-cs"/>
                        </a:rPr>
                        <a:t>-</a:t>
                      </a:r>
                      <a:r>
                        <a:rPr lang="nl-NL" sz="1350" kern="1200" dirty="0">
                          <a:solidFill>
                            <a:schemeClr val="dk1"/>
                          </a:solidFill>
                          <a:latin typeface="+mn-lt"/>
                          <a:ea typeface="+mn-ea"/>
                          <a:cs typeface="+mn-cs"/>
                        </a:rPr>
                        <a:t>480</a:t>
                      </a:r>
                    </a:p>
                  </a:txBody>
                  <a:tcPr/>
                </a:tc>
                <a:tc>
                  <a:txBody>
                    <a:bodyPr/>
                    <a:lstStyle/>
                    <a:p>
                      <a:pPr marL="0" algn="r" defTabSz="685800" rtl="0" eaLnBrk="1" latinLnBrk="0" hangingPunct="1"/>
                      <a:r>
                        <a:rPr lang="nl-NL" sz="1400" b="0" i="0" u="none" strike="noStrike" kern="1200" baseline="0" dirty="0">
                          <a:solidFill>
                            <a:schemeClr val="tx1"/>
                          </a:solidFill>
                          <a:latin typeface="+mn-lt"/>
                          <a:ea typeface="+mn-ea"/>
                          <a:cs typeface="+mn-cs"/>
                        </a:rPr>
                        <a:t>+</a:t>
                      </a:r>
                      <a:r>
                        <a:rPr lang="nl-NL" sz="1350" kern="1200" dirty="0">
                          <a:solidFill>
                            <a:schemeClr val="dk1"/>
                          </a:solidFill>
                          <a:latin typeface="+mn-lt"/>
                          <a:ea typeface="+mn-ea"/>
                          <a:cs typeface="+mn-cs"/>
                        </a:rPr>
                        <a:t>480</a:t>
                      </a:r>
                    </a:p>
                  </a:txBody>
                  <a:tcPr/>
                </a:tc>
                <a:tc>
                  <a:txBody>
                    <a:bodyPr/>
                    <a:lstStyle/>
                    <a:p>
                      <a:pPr marL="0" algn="r"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r>
                        <a:rPr lang="nl-NL" dirty="0"/>
                        <a:t>2.2.2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Bijdrage VRU</a:t>
                      </a:r>
                    </a:p>
                  </a:txBody>
                  <a:tcPr/>
                </a:tc>
                <a:tc>
                  <a:txBody>
                    <a:bodyPr/>
                    <a:lstStyle/>
                    <a:p>
                      <a:pPr algn="r"/>
                      <a:r>
                        <a:rPr lang="nl-NL" dirty="0"/>
                        <a:t> </a:t>
                      </a:r>
                      <a:r>
                        <a:rPr lang="nl-NL" sz="1400" b="0" i="0" u="none" strike="noStrike" kern="1200" baseline="0" dirty="0">
                          <a:solidFill>
                            <a:schemeClr val="tx1"/>
                          </a:solidFill>
                          <a:latin typeface="+mn-lt"/>
                          <a:ea typeface="+mn-ea"/>
                          <a:cs typeface="+mn-cs"/>
                        </a:rPr>
                        <a:t>+</a:t>
                      </a:r>
                      <a:r>
                        <a:rPr lang="nl-NL" dirty="0"/>
                        <a:t>105</a:t>
                      </a:r>
                    </a:p>
                  </a:txBody>
                  <a:tcPr/>
                </a:tc>
                <a:tc>
                  <a:txBody>
                    <a:bodyPr/>
                    <a:lstStyle/>
                    <a:p>
                      <a:pPr algn="r"/>
                      <a:r>
                        <a:rPr lang="nl-NL" dirty="0"/>
                        <a:t> </a:t>
                      </a:r>
                    </a:p>
                  </a:txBody>
                  <a:tcPr/>
                </a:tc>
                <a:tc>
                  <a:txBody>
                    <a:bodyPr/>
                    <a:lstStyle/>
                    <a:p>
                      <a:pPr algn="r"/>
                      <a:r>
                        <a:rPr lang="nl-NL" dirty="0"/>
                        <a:t>I</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518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3.1 Economie</a:t>
            </a:r>
          </a:p>
        </p:txBody>
      </p:sp>
      <p:sp>
        <p:nvSpPr>
          <p:cNvPr id="5" name="Tijdelijke aanduiding voor voettekst 4"/>
          <p:cNvSpPr>
            <a:spLocks noGrp="1"/>
          </p:cNvSpPr>
          <p:nvPr>
            <p:ph type="ftr" sz="quarter" idx="12"/>
          </p:nvPr>
        </p:nvSpPr>
        <p:spPr/>
        <p:txBody>
          <a:bodyPr/>
          <a:lstStyle/>
          <a:p>
            <a:pPr lvl="0" fontAlgn="auto">
              <a:spcBef>
                <a:spcPts val="0"/>
              </a:spcBef>
              <a:spcAft>
                <a:spcPts val="0"/>
              </a:spcAft>
            </a:pPr>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021673864"/>
              </p:ext>
            </p:extLst>
          </p:nvPr>
        </p:nvGraphicFramePr>
        <p:xfrm>
          <a:off x="457200" y="1057760"/>
          <a:ext cx="8229600" cy="192024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 Lasten</a:t>
                      </a:r>
                    </a:p>
                  </a:txBody>
                  <a:tcPr/>
                </a:tc>
                <a:tc>
                  <a:txBody>
                    <a:bodyPr/>
                    <a:lstStyle/>
                    <a:p>
                      <a:r>
                        <a:rPr lang="nl-NL" dirty="0"/>
                        <a:t> 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3.1</a:t>
                      </a:r>
                    </a:p>
                  </a:txBody>
                  <a:tcPr/>
                </a:tc>
                <a:tc>
                  <a:txBody>
                    <a:bodyPr/>
                    <a:lstStyle/>
                    <a:p>
                      <a:pPr marL="0" algn="l" defTabSz="685800" rtl="0" eaLnBrk="1" latinLnBrk="0" hangingPunct="1"/>
                      <a:r>
                        <a:rPr lang="nl-NL" sz="1350" kern="1200" dirty="0">
                          <a:solidFill>
                            <a:schemeClr val="dk1"/>
                          </a:solidFill>
                          <a:latin typeface="+mn-lt"/>
                          <a:ea typeface="+mn-ea"/>
                          <a:cs typeface="+mn-cs"/>
                        </a:rPr>
                        <a:t>Corona: Lagere opbrengst Markt &amp; Haven gelden</a:t>
                      </a:r>
                    </a:p>
                  </a:txBody>
                  <a:tcPr/>
                </a:tc>
                <a:tc>
                  <a:txBody>
                    <a:bodyPr/>
                    <a:lstStyle/>
                    <a:p>
                      <a:pPr marL="0" indent="0" algn="r" defTabSz="685800" rtl="0" eaLnBrk="1" latinLnBrk="0" hangingPunct="1">
                        <a:buFontTx/>
                        <a:buNone/>
                      </a:pPr>
                      <a:endParaRPr lang="nl-NL" sz="1350" kern="1200" dirty="0">
                        <a:solidFill>
                          <a:schemeClr val="dk1"/>
                        </a:solidFill>
                        <a:latin typeface="+mn-lt"/>
                        <a:ea typeface="+mn-ea"/>
                        <a:cs typeface="+mn-cs"/>
                      </a:endParaRPr>
                    </a:p>
                  </a:txBody>
                  <a:tcPr/>
                </a:tc>
                <a:tc>
                  <a:txBody>
                    <a:bodyPr/>
                    <a:lstStyle/>
                    <a:p>
                      <a:pPr marL="0" indent="0" algn="r" defTabSz="685800" rtl="0" eaLnBrk="1" latinLnBrk="0" hangingPunct="1">
                        <a:buFontTx/>
                        <a:buNone/>
                      </a:pPr>
                      <a:r>
                        <a:rPr lang="nl-NL" sz="1350" kern="1200" dirty="0">
                          <a:solidFill>
                            <a:schemeClr val="dk1"/>
                          </a:solidFill>
                          <a:latin typeface="+mn-lt"/>
                          <a:ea typeface="+mn-ea"/>
                          <a:cs typeface="+mn-cs"/>
                        </a:rPr>
                        <a:t>-143</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pPr marL="0" algn="l" defTabSz="685800" rtl="0" eaLnBrk="1" latinLnBrk="0" hangingPunct="1"/>
                      <a:r>
                        <a:rPr lang="nl-NL" sz="1350" kern="1200" dirty="0">
                          <a:solidFill>
                            <a:schemeClr val="dk1"/>
                          </a:solidFill>
                          <a:latin typeface="+mn-lt"/>
                          <a:ea typeface="+mn-ea"/>
                          <a:cs typeface="+mn-cs"/>
                        </a:rPr>
                        <a:t>3.1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350" kern="1200" dirty="0">
                          <a:solidFill>
                            <a:schemeClr val="dk1"/>
                          </a:solidFill>
                          <a:latin typeface="+mn-lt"/>
                          <a:ea typeface="+mn-ea"/>
                          <a:cs typeface="+mn-cs"/>
                        </a:rPr>
                        <a:t>Corona: te verwachten Rijkscompensatie misgelopen inkomsten opbrengst Markt &amp; Haven gelden</a:t>
                      </a:r>
                    </a:p>
                    <a:p>
                      <a:pPr marL="0" algn="l" defTabSz="685800" rtl="0" eaLnBrk="1" latinLnBrk="0" hangingPunct="1"/>
                      <a:endParaRPr lang="nl-NL" sz="1350" kern="1200" dirty="0">
                        <a:solidFill>
                          <a:schemeClr val="dk1"/>
                        </a:solidFill>
                        <a:latin typeface="+mn-lt"/>
                        <a:ea typeface="+mn-ea"/>
                        <a:cs typeface="+mn-cs"/>
                      </a:endParaRPr>
                    </a:p>
                  </a:txBody>
                  <a:tcPr/>
                </a:tc>
                <a:tc>
                  <a:txBody>
                    <a:bodyPr/>
                    <a:lstStyle/>
                    <a:p>
                      <a:pPr marL="0" indent="0" algn="r" defTabSz="685800" rtl="0" eaLnBrk="1" latinLnBrk="0" hangingPunct="1">
                        <a:buFontTx/>
                        <a:buNone/>
                      </a:pPr>
                      <a:endParaRPr lang="nl-NL" sz="1350" kern="1200" dirty="0">
                        <a:solidFill>
                          <a:schemeClr val="dk1"/>
                        </a:solidFill>
                        <a:latin typeface="+mn-lt"/>
                        <a:ea typeface="+mn-ea"/>
                        <a:cs typeface="+mn-cs"/>
                      </a:endParaRPr>
                    </a:p>
                  </a:txBody>
                  <a:tcPr/>
                </a:tc>
                <a:tc>
                  <a:txBody>
                    <a:bodyPr/>
                    <a:lstStyle/>
                    <a:p>
                      <a:pPr marL="0" indent="0" algn="r" defTabSz="685800" rtl="0" eaLnBrk="1" latinLnBrk="0" hangingPunct="1">
                        <a:buFontTx/>
                        <a:buNone/>
                      </a:pPr>
                      <a:r>
                        <a:rPr lang="nl-NL" sz="1350" kern="1200" dirty="0">
                          <a:solidFill>
                            <a:schemeClr val="dk1"/>
                          </a:solidFill>
                          <a:latin typeface="+mn-lt"/>
                          <a:ea typeface="+mn-ea"/>
                          <a:cs typeface="+mn-cs"/>
                        </a:rPr>
                        <a:t>+143</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2479964165"/>
                  </a:ext>
                </a:extLst>
              </a:tr>
            </a:tbl>
          </a:graphicData>
        </a:graphic>
      </p:graphicFrame>
    </p:spTree>
    <p:extLst>
      <p:ext uri="{BB962C8B-B14F-4D97-AF65-F5344CB8AC3E}">
        <p14:creationId xmlns:p14="http://schemas.microsoft.com/office/powerpoint/2010/main" val="355459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3.2 Onderwijs en jeugd</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504234987"/>
              </p:ext>
            </p:extLst>
          </p:nvPr>
        </p:nvGraphicFramePr>
        <p:xfrm>
          <a:off x="451262" y="1104256"/>
          <a:ext cx="8235538" cy="1747520"/>
        </p:xfrm>
        <a:graphic>
          <a:graphicData uri="http://schemas.openxmlformats.org/drawingml/2006/table">
            <a:tbl>
              <a:tblPr firstRow="1" bandRow="1">
                <a:tableStyleId>{93296810-A885-4BE3-A3E7-6D5BEEA58F35}</a:tableStyleId>
              </a:tblPr>
              <a:tblGrid>
                <a:gridCol w="1217881">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14772">
                  <a:extLst>
                    <a:ext uri="{9D8B030D-6E8A-4147-A177-3AD203B41FA5}">
                      <a16:colId xmlns:a16="http://schemas.microsoft.com/office/drawing/2014/main" val="20002"/>
                    </a:ext>
                  </a:extLst>
                </a:gridCol>
                <a:gridCol w="1085742">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pPr algn="ctr"/>
                      <a:r>
                        <a:rPr lang="nl-NL" dirty="0"/>
                        <a:t>Lasten</a:t>
                      </a:r>
                    </a:p>
                  </a:txBody>
                  <a:tcPr/>
                </a:tc>
                <a:tc>
                  <a:txBody>
                    <a:bodyPr/>
                    <a:lstStyle/>
                    <a:p>
                      <a:pPr algn="ctr"/>
                      <a:r>
                        <a:rPr lang="nl-NL" dirty="0"/>
                        <a:t>Baten</a:t>
                      </a:r>
                    </a:p>
                  </a:txBody>
                  <a:tcPr/>
                </a:tc>
                <a:tc>
                  <a:txBody>
                    <a:bodyPr/>
                    <a:lstStyle/>
                    <a:p>
                      <a:pPr algn="ctr"/>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b="1" kern="1200" dirty="0">
                          <a:solidFill>
                            <a:schemeClr val="dk1"/>
                          </a:solidFill>
                          <a:latin typeface="+mn-lt"/>
                          <a:ea typeface="+mn-ea"/>
                          <a:cs typeface="+mn-cs"/>
                        </a:rPr>
                        <a:t>3.2.1.</a:t>
                      </a:r>
                    </a:p>
                  </a:txBody>
                  <a:tcPr/>
                </a:tc>
                <a:tc>
                  <a:txBody>
                    <a:bodyPr/>
                    <a:lstStyle/>
                    <a:p>
                      <a:pPr marL="0" algn="l" defTabSz="685800" rtl="0" eaLnBrk="1" latinLnBrk="0" hangingPunct="1"/>
                      <a:r>
                        <a:rPr lang="nl-NL" sz="1350" b="1" kern="1200" dirty="0">
                          <a:solidFill>
                            <a:schemeClr val="dk1"/>
                          </a:solidFill>
                          <a:latin typeface="+mn-lt"/>
                          <a:ea typeface="+mn-ea"/>
                          <a:cs typeface="+mn-cs"/>
                        </a:rPr>
                        <a:t>Uitvoeringsprogramma Jeugd &amp; Onderwijs (UPJO), Onderwijs aan nieuwkomers</a:t>
                      </a:r>
                    </a:p>
                  </a:txBody>
                  <a:tcPr/>
                </a:tc>
                <a:tc>
                  <a:txBody>
                    <a:bodyPr/>
                    <a:lstStyle/>
                    <a:p>
                      <a:pPr marL="0" algn="r" defTabSz="685800" rtl="0" eaLnBrk="1" latinLnBrk="0" hangingPunct="1"/>
                      <a:r>
                        <a:rPr lang="nl-NL" sz="1350" b="1" kern="1200" dirty="0">
                          <a:solidFill>
                            <a:schemeClr val="dk1"/>
                          </a:solidFill>
                          <a:latin typeface="+mn-lt"/>
                          <a:ea typeface="+mn-ea"/>
                          <a:cs typeface="+mn-cs"/>
                        </a:rPr>
                        <a:t>+120</a:t>
                      </a:r>
                    </a:p>
                  </a:txBody>
                  <a:tcPr/>
                </a:tc>
                <a:tc>
                  <a:txBody>
                    <a:bodyPr/>
                    <a:lstStyle/>
                    <a:p>
                      <a:pPr marL="0" algn="r" defTabSz="685800" rtl="0" eaLnBrk="1" latinLnBrk="0" hangingPunct="1"/>
                      <a:endParaRPr lang="nl-NL" sz="1350" b="1" kern="1200" dirty="0">
                        <a:solidFill>
                          <a:schemeClr val="dk1"/>
                        </a:solidFill>
                        <a:latin typeface="+mn-lt"/>
                        <a:ea typeface="+mn-ea"/>
                        <a:cs typeface="+mn-cs"/>
                      </a:endParaRPr>
                    </a:p>
                  </a:txBody>
                  <a:tcPr/>
                </a:tc>
                <a:tc>
                  <a:txBody>
                    <a:bodyPr/>
                    <a:lstStyle/>
                    <a:p>
                      <a:pPr marL="0" algn="ctr" defTabSz="685800" rtl="0" eaLnBrk="1" latinLnBrk="0" hangingPunct="1"/>
                      <a:r>
                        <a:rPr lang="nl-NL" sz="1350" b="1" kern="1200" dirty="0">
                          <a:solidFill>
                            <a:schemeClr val="dk1"/>
                          </a:solidFill>
                          <a:latin typeface="+mn-lt"/>
                          <a:ea typeface="+mn-ea"/>
                          <a:cs typeface="+mn-cs"/>
                        </a:rPr>
                        <a:t> I</a:t>
                      </a:r>
                    </a:p>
                  </a:txBody>
                  <a:tcPr/>
                </a:tc>
                <a:extLst>
                  <a:ext uri="{0D108BD9-81ED-4DB2-BD59-A6C34878D82A}">
                    <a16:rowId xmlns:a16="http://schemas.microsoft.com/office/drawing/2014/main" val="10001"/>
                  </a:ext>
                </a:extLst>
              </a:tr>
              <a:tr h="370840">
                <a:tc>
                  <a:txBody>
                    <a:bodyPr/>
                    <a:lstStyle/>
                    <a:p>
                      <a:r>
                        <a:rPr lang="nl-NL" b="1" dirty="0"/>
                        <a:t>3.2.1.</a:t>
                      </a:r>
                    </a:p>
                  </a:txBody>
                  <a:tcPr/>
                </a:tc>
                <a:tc>
                  <a:txBody>
                    <a:bodyPr/>
                    <a:lstStyle/>
                    <a:p>
                      <a:r>
                        <a:rPr lang="nl-NL" b="1" dirty="0"/>
                        <a:t>Onderwijsbeleid,</a:t>
                      </a:r>
                      <a:r>
                        <a:rPr lang="nl-NL" b="1" baseline="0" dirty="0"/>
                        <a:t> extra corona-middelen</a:t>
                      </a:r>
                      <a:endParaRPr lang="nl-NL" b="0" dirty="0"/>
                    </a:p>
                  </a:txBody>
                  <a:tcPr/>
                </a:tc>
                <a:tc>
                  <a:txBody>
                    <a:bodyPr/>
                    <a:lstStyle/>
                    <a:p>
                      <a:pPr algn="r"/>
                      <a:r>
                        <a:rPr lang="nl-NL" b="1" dirty="0"/>
                        <a:t>p.m.</a:t>
                      </a:r>
                    </a:p>
                  </a:txBody>
                  <a:tcPr/>
                </a:tc>
                <a:tc>
                  <a:txBody>
                    <a:bodyPr/>
                    <a:lstStyle/>
                    <a:p>
                      <a:pPr algn="r"/>
                      <a:r>
                        <a:rPr lang="nl-NL" b="1" dirty="0"/>
                        <a:t>p.m.</a:t>
                      </a:r>
                    </a:p>
                  </a:txBody>
                  <a:tcPr/>
                </a:tc>
                <a:tc>
                  <a:txBody>
                    <a:bodyPr/>
                    <a:lstStyle/>
                    <a:p>
                      <a:pPr algn="ctr"/>
                      <a:r>
                        <a:rPr lang="nl-NL" b="1" dirty="0"/>
                        <a:t> I</a:t>
                      </a:r>
                    </a:p>
                  </a:txBody>
                  <a:tcPr/>
                </a:tc>
                <a:extLst>
                  <a:ext uri="{0D108BD9-81ED-4DB2-BD59-A6C34878D82A}">
                    <a16:rowId xmlns:a16="http://schemas.microsoft.com/office/drawing/2014/main" val="10002"/>
                  </a:ext>
                </a:extLst>
              </a:tr>
              <a:tr h="370840">
                <a:tc>
                  <a:txBody>
                    <a:bodyPr/>
                    <a:lstStyle/>
                    <a:p>
                      <a:r>
                        <a:rPr lang="nl-NL" b="1" dirty="0"/>
                        <a:t>3.2.1.</a:t>
                      </a:r>
                    </a:p>
                  </a:txBody>
                  <a:tcPr/>
                </a:tc>
                <a:tc>
                  <a:txBody>
                    <a:bodyPr/>
                    <a:lstStyle/>
                    <a:p>
                      <a:r>
                        <a:rPr lang="nl-NL" b="1" dirty="0"/>
                        <a:t>Investeringsfonds</a:t>
                      </a:r>
                      <a:r>
                        <a:rPr lang="nl-NL" b="1" baseline="0" dirty="0"/>
                        <a:t> Onderwijs &amp; Economie</a:t>
                      </a:r>
                      <a:endParaRPr lang="nl-NL" b="0" dirty="0"/>
                    </a:p>
                  </a:txBody>
                  <a:tcPr/>
                </a:tc>
                <a:tc>
                  <a:txBody>
                    <a:bodyPr/>
                    <a:lstStyle/>
                    <a:p>
                      <a:pPr algn="r"/>
                      <a:r>
                        <a:rPr lang="nl-NL" b="1" dirty="0"/>
                        <a:t>+300</a:t>
                      </a:r>
                    </a:p>
                  </a:txBody>
                  <a:tcPr/>
                </a:tc>
                <a:tc>
                  <a:txBody>
                    <a:bodyPr/>
                    <a:lstStyle/>
                    <a:p>
                      <a:pPr algn="r"/>
                      <a:endParaRPr lang="nl-NL" b="1" dirty="0"/>
                    </a:p>
                  </a:txBody>
                  <a:tcPr/>
                </a:tc>
                <a:tc>
                  <a:txBody>
                    <a:bodyPr/>
                    <a:lstStyle/>
                    <a:p>
                      <a:pPr algn="ctr"/>
                      <a:r>
                        <a:rPr lang="nl-NL" b="1" dirty="0"/>
                        <a:t> I</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921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3.3  Sport</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008046497"/>
              </p:ext>
            </p:extLst>
          </p:nvPr>
        </p:nvGraphicFramePr>
        <p:xfrm>
          <a:off x="457201" y="1073259"/>
          <a:ext cx="8229600" cy="2412684"/>
        </p:xfrm>
        <a:graphic>
          <a:graphicData uri="http://schemas.openxmlformats.org/drawingml/2006/table">
            <a:tbl>
              <a:tblPr firstRow="1" bandRow="1">
                <a:tableStyleId>{93296810-A885-4BE3-A3E7-6D5BEEA58F35}</a:tableStyleId>
              </a:tblPr>
              <a:tblGrid>
                <a:gridCol w="1838717">
                  <a:extLst>
                    <a:ext uri="{9D8B030D-6E8A-4147-A177-3AD203B41FA5}">
                      <a16:colId xmlns:a16="http://schemas.microsoft.com/office/drawing/2014/main" val="20000"/>
                    </a:ext>
                  </a:extLst>
                </a:gridCol>
                <a:gridCol w="3555631">
                  <a:extLst>
                    <a:ext uri="{9D8B030D-6E8A-4147-A177-3AD203B41FA5}">
                      <a16:colId xmlns:a16="http://schemas.microsoft.com/office/drawing/2014/main" val="20001"/>
                    </a:ext>
                  </a:extLst>
                </a:gridCol>
                <a:gridCol w="1116917">
                  <a:extLst>
                    <a:ext uri="{9D8B030D-6E8A-4147-A177-3AD203B41FA5}">
                      <a16:colId xmlns:a16="http://schemas.microsoft.com/office/drawing/2014/main" val="20002"/>
                    </a:ext>
                  </a:extLst>
                </a:gridCol>
                <a:gridCol w="1135010">
                  <a:extLst>
                    <a:ext uri="{9D8B030D-6E8A-4147-A177-3AD203B41FA5}">
                      <a16:colId xmlns:a16="http://schemas.microsoft.com/office/drawing/2014/main" val="20003"/>
                    </a:ext>
                  </a:extLst>
                </a:gridCol>
                <a:gridCol w="583325">
                  <a:extLst>
                    <a:ext uri="{9D8B030D-6E8A-4147-A177-3AD203B41FA5}">
                      <a16:colId xmlns:a16="http://schemas.microsoft.com/office/drawing/2014/main" val="20004"/>
                    </a:ext>
                  </a:extLst>
                </a:gridCol>
              </a:tblGrid>
              <a:tr h="351711">
                <a:tc>
                  <a:txBody>
                    <a:bodyPr/>
                    <a:lstStyle/>
                    <a:p>
                      <a:r>
                        <a:rPr lang="nl-NL" dirty="0"/>
                        <a:t>Programma-onderdeel</a:t>
                      </a:r>
                    </a:p>
                  </a:txBody>
                  <a:tcPr/>
                </a:tc>
                <a:tc>
                  <a:txBody>
                    <a:bodyPr/>
                    <a:lstStyle/>
                    <a:p>
                      <a:r>
                        <a:rPr lang="nl-NL" dirty="0"/>
                        <a:t>Omschrijving</a:t>
                      </a:r>
                    </a:p>
                  </a:txBody>
                  <a:tcPr/>
                </a:tc>
                <a:tc>
                  <a:txBody>
                    <a:bodyPr/>
                    <a:lstStyle/>
                    <a:p>
                      <a:pPr algn="ctr"/>
                      <a:r>
                        <a:rPr lang="nl-NL" dirty="0"/>
                        <a:t>Lasten</a:t>
                      </a:r>
                    </a:p>
                  </a:txBody>
                  <a:tcPr/>
                </a:tc>
                <a:tc>
                  <a:txBody>
                    <a:bodyPr/>
                    <a:lstStyle/>
                    <a:p>
                      <a:pPr algn="ctr"/>
                      <a:r>
                        <a:rPr lang="nl-NL" dirty="0"/>
                        <a:t>Baten</a:t>
                      </a:r>
                    </a:p>
                  </a:txBody>
                  <a:tcPr/>
                </a:tc>
                <a:tc>
                  <a:txBody>
                    <a:bodyPr/>
                    <a:lstStyle/>
                    <a:p>
                      <a:pPr algn="ctr"/>
                      <a:r>
                        <a:rPr lang="nl-NL" dirty="0"/>
                        <a:t>I/S</a:t>
                      </a:r>
                    </a:p>
                  </a:txBody>
                  <a:tcPr/>
                </a:tc>
                <a:extLst>
                  <a:ext uri="{0D108BD9-81ED-4DB2-BD59-A6C34878D82A}">
                    <a16:rowId xmlns:a16="http://schemas.microsoft.com/office/drawing/2014/main" val="10000"/>
                  </a:ext>
                </a:extLst>
              </a:tr>
              <a:tr h="476977">
                <a:tc>
                  <a:txBody>
                    <a:bodyPr/>
                    <a:lstStyle/>
                    <a:p>
                      <a:pPr marL="0" algn="l" defTabSz="685800" rtl="0" eaLnBrk="1" latinLnBrk="0" hangingPunct="1"/>
                      <a:r>
                        <a:rPr lang="nl-NL" sz="1350" b="1" kern="1200" dirty="0">
                          <a:solidFill>
                            <a:schemeClr val="dk1"/>
                          </a:solidFill>
                          <a:latin typeface="+mn-lt"/>
                          <a:ea typeface="+mn-ea"/>
                          <a:cs typeface="+mn-cs"/>
                        </a:rPr>
                        <a:t>3.3.1.</a:t>
                      </a:r>
                    </a:p>
                  </a:txBody>
                  <a:tcPr/>
                </a:tc>
                <a:tc>
                  <a:txBody>
                    <a:bodyPr/>
                    <a:lstStyle/>
                    <a:p>
                      <a:pPr marL="0" algn="l" defTabSz="685800" rtl="0" eaLnBrk="1" latinLnBrk="0" hangingPunct="1"/>
                      <a:r>
                        <a:rPr lang="nl-NL" sz="1350" b="1" kern="1200" dirty="0">
                          <a:solidFill>
                            <a:schemeClr val="dk1"/>
                          </a:solidFill>
                          <a:effectLst/>
                          <a:latin typeface="+mn-lt"/>
                          <a:ea typeface="+mn-ea"/>
                          <a:cs typeface="+mn-cs"/>
                        </a:rPr>
                        <a:t>Subsidies sportactiviteiten en sportinvesteringen</a:t>
                      </a:r>
                      <a:endParaRPr lang="nl-NL" sz="1350" b="1" kern="1200" dirty="0">
                        <a:solidFill>
                          <a:schemeClr val="dk1"/>
                        </a:solidFill>
                        <a:latin typeface="+mn-lt"/>
                        <a:ea typeface="+mn-ea"/>
                        <a:cs typeface="+mn-cs"/>
                      </a:endParaRPr>
                    </a:p>
                  </a:txBody>
                  <a:tcPr/>
                </a:tc>
                <a:tc>
                  <a:txBody>
                    <a:bodyPr/>
                    <a:lstStyle/>
                    <a:p>
                      <a:pPr marL="0" algn="r" defTabSz="685800" rtl="0" eaLnBrk="1" latinLnBrk="0" hangingPunct="1"/>
                      <a:r>
                        <a:rPr lang="nl-NL" sz="1350" b="1" kern="1200" dirty="0">
                          <a:solidFill>
                            <a:schemeClr val="dk1"/>
                          </a:solidFill>
                          <a:latin typeface="+mn-lt"/>
                          <a:ea typeface="+mn-ea"/>
                          <a:cs typeface="+mn-cs"/>
                        </a:rPr>
                        <a:t> +200</a:t>
                      </a:r>
                    </a:p>
                  </a:txBody>
                  <a:tcPr/>
                </a:tc>
                <a:tc>
                  <a:txBody>
                    <a:bodyPr/>
                    <a:lstStyle/>
                    <a:p>
                      <a:pPr marL="0" algn="r" defTabSz="685800" rtl="0" eaLnBrk="1" latinLnBrk="0" hangingPunct="1"/>
                      <a:endParaRPr lang="nl-NL" sz="1350" b="1" kern="1200" dirty="0">
                        <a:solidFill>
                          <a:schemeClr val="dk1"/>
                        </a:solidFill>
                        <a:latin typeface="+mn-lt"/>
                        <a:ea typeface="+mn-ea"/>
                        <a:cs typeface="+mn-cs"/>
                      </a:endParaRPr>
                    </a:p>
                  </a:txBody>
                  <a:tcPr/>
                </a:tc>
                <a:tc>
                  <a:txBody>
                    <a:bodyPr/>
                    <a:lstStyle/>
                    <a:p>
                      <a:pPr marL="0" algn="ctr" defTabSz="685800" rtl="0" eaLnBrk="1" latinLnBrk="0" hangingPunct="1"/>
                      <a:r>
                        <a:rPr lang="nl-NL" sz="1350" b="1" kern="1200" baseline="0" dirty="0">
                          <a:solidFill>
                            <a:schemeClr val="dk1"/>
                          </a:solidFill>
                          <a:latin typeface="+mn-lt"/>
                          <a:ea typeface="+mn-ea"/>
                          <a:cs typeface="+mn-cs"/>
                        </a:rPr>
                        <a:t> I</a:t>
                      </a:r>
                      <a:endParaRPr lang="nl-NL" sz="1350" b="1"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1711">
                <a:tc>
                  <a:txBody>
                    <a:bodyPr/>
                    <a:lstStyle/>
                    <a:p>
                      <a:r>
                        <a:rPr lang="nl-NL" b="1" dirty="0"/>
                        <a:t>3.3.1.</a:t>
                      </a:r>
                    </a:p>
                  </a:txBody>
                  <a:tcPr/>
                </a:tc>
                <a:tc>
                  <a:txBody>
                    <a:bodyPr/>
                    <a:lstStyle/>
                    <a:p>
                      <a:r>
                        <a:rPr lang="nl-NL" sz="1350" b="1" kern="1200" dirty="0">
                          <a:solidFill>
                            <a:schemeClr val="dk1"/>
                          </a:solidFill>
                          <a:effectLst/>
                          <a:latin typeface="+mn-lt"/>
                          <a:ea typeface="+mn-ea"/>
                          <a:cs typeface="+mn-cs"/>
                        </a:rPr>
                        <a:t>Sport en bewegen in de openbare ruimte</a:t>
                      </a:r>
                      <a:endParaRPr lang="nl-NL" b="1" dirty="0"/>
                    </a:p>
                  </a:txBody>
                  <a:tcPr/>
                </a:tc>
                <a:tc>
                  <a:txBody>
                    <a:bodyPr/>
                    <a:lstStyle/>
                    <a:p>
                      <a:pPr algn="r"/>
                      <a:r>
                        <a:rPr lang="nl-NL" b="1" dirty="0"/>
                        <a:t>+ p.m.</a:t>
                      </a:r>
                    </a:p>
                  </a:txBody>
                  <a:tcPr/>
                </a:tc>
                <a:tc>
                  <a:txBody>
                    <a:bodyPr/>
                    <a:lstStyle/>
                    <a:p>
                      <a:pPr algn="r"/>
                      <a:endParaRPr lang="nl-NL" b="1" dirty="0"/>
                    </a:p>
                  </a:txBody>
                  <a:tcPr/>
                </a:tc>
                <a:tc>
                  <a:txBody>
                    <a:bodyPr/>
                    <a:lstStyle/>
                    <a:p>
                      <a:pPr algn="ctr"/>
                      <a:r>
                        <a:rPr lang="nl-NL" b="1" dirty="0"/>
                        <a:t> I</a:t>
                      </a:r>
                    </a:p>
                  </a:txBody>
                  <a:tcPr/>
                </a:tc>
                <a:extLst>
                  <a:ext uri="{0D108BD9-81ED-4DB2-BD59-A6C34878D82A}">
                    <a16:rowId xmlns:a16="http://schemas.microsoft.com/office/drawing/2014/main" val="10002"/>
                  </a:ext>
                </a:extLst>
              </a:tr>
              <a:tr h="351711">
                <a:tc>
                  <a:txBody>
                    <a:bodyPr/>
                    <a:lstStyle/>
                    <a:p>
                      <a:r>
                        <a:rPr lang="nl-NL" b="1" dirty="0"/>
                        <a:t>3.3.1.</a:t>
                      </a:r>
                    </a:p>
                  </a:txBody>
                  <a:tcPr/>
                </a:tc>
                <a:tc>
                  <a:txBody>
                    <a:bodyPr/>
                    <a:lstStyle/>
                    <a:p>
                      <a:r>
                        <a:rPr lang="nl-NL" sz="1350" b="1" kern="1200" dirty="0">
                          <a:solidFill>
                            <a:schemeClr val="dk1"/>
                          </a:solidFill>
                          <a:effectLst/>
                          <a:latin typeface="+mn-lt"/>
                          <a:ea typeface="+mn-ea"/>
                          <a:cs typeface="+mn-cs"/>
                        </a:rPr>
                        <a:t>Sportcentrum</a:t>
                      </a:r>
                      <a:r>
                        <a:rPr lang="nl-NL" sz="1350" b="1" kern="1200" baseline="0" dirty="0">
                          <a:solidFill>
                            <a:schemeClr val="dk1"/>
                          </a:solidFill>
                          <a:effectLst/>
                          <a:latin typeface="+mn-lt"/>
                          <a:ea typeface="+mn-ea"/>
                          <a:cs typeface="+mn-cs"/>
                        </a:rPr>
                        <a:t> A</a:t>
                      </a:r>
                      <a:r>
                        <a:rPr lang="nl-NL" sz="1350" b="1" kern="1200" dirty="0">
                          <a:solidFill>
                            <a:schemeClr val="dk1"/>
                          </a:solidFill>
                          <a:effectLst/>
                          <a:latin typeface="+mn-lt"/>
                          <a:ea typeface="+mn-ea"/>
                          <a:cs typeface="+mn-cs"/>
                        </a:rPr>
                        <a:t>merena</a:t>
                      </a:r>
                      <a:endParaRPr lang="nl-NL" b="1" dirty="0"/>
                    </a:p>
                  </a:txBody>
                  <a:tcPr/>
                </a:tc>
                <a:tc>
                  <a:txBody>
                    <a:bodyPr/>
                    <a:lstStyle/>
                    <a:p>
                      <a:pPr algn="r"/>
                      <a:r>
                        <a:rPr lang="nl-NL" b="1" baseline="0" dirty="0"/>
                        <a:t>- p.m.</a:t>
                      </a:r>
                      <a:endParaRPr lang="nl-NL" b="1" dirty="0"/>
                    </a:p>
                  </a:txBody>
                  <a:tcPr/>
                </a:tc>
                <a:tc>
                  <a:txBody>
                    <a:bodyPr/>
                    <a:lstStyle/>
                    <a:p>
                      <a:pPr algn="r"/>
                      <a:endParaRPr lang="nl-NL" b="1" dirty="0"/>
                    </a:p>
                  </a:txBody>
                  <a:tcPr/>
                </a:tc>
                <a:tc>
                  <a:txBody>
                    <a:bodyPr/>
                    <a:lstStyle/>
                    <a:p>
                      <a:pPr algn="ctr"/>
                      <a:r>
                        <a:rPr lang="nl-NL" b="1" dirty="0"/>
                        <a:t>S</a:t>
                      </a:r>
                    </a:p>
                  </a:txBody>
                  <a:tcPr/>
                </a:tc>
                <a:extLst>
                  <a:ext uri="{0D108BD9-81ED-4DB2-BD59-A6C34878D82A}">
                    <a16:rowId xmlns:a16="http://schemas.microsoft.com/office/drawing/2014/main" val="2529289712"/>
                  </a:ext>
                </a:extLst>
              </a:tr>
              <a:tr h="351711">
                <a:tc>
                  <a:txBody>
                    <a:bodyPr/>
                    <a:lstStyle/>
                    <a:p>
                      <a:r>
                        <a:rPr lang="nl-NL" b="1" dirty="0"/>
                        <a:t>3.3.1.</a:t>
                      </a:r>
                    </a:p>
                  </a:txBody>
                  <a:tcPr/>
                </a:tc>
                <a:tc>
                  <a:txBody>
                    <a:bodyPr/>
                    <a:lstStyle/>
                    <a:p>
                      <a:r>
                        <a:rPr lang="nl-NL" sz="1350" b="1" kern="1200" dirty="0">
                          <a:solidFill>
                            <a:schemeClr val="dk1"/>
                          </a:solidFill>
                          <a:effectLst/>
                          <a:latin typeface="+mn-lt"/>
                          <a:ea typeface="+mn-ea"/>
                          <a:cs typeface="+mn-cs"/>
                        </a:rPr>
                        <a:t>Aanpak bronpomp Bosbad</a:t>
                      </a:r>
                    </a:p>
                  </a:txBody>
                  <a:tcPr/>
                </a:tc>
                <a:tc>
                  <a:txBody>
                    <a:bodyPr/>
                    <a:lstStyle/>
                    <a:p>
                      <a:pPr algn="r"/>
                      <a:r>
                        <a:rPr lang="nl-NL" b="1" dirty="0"/>
                        <a:t>-90</a:t>
                      </a:r>
                    </a:p>
                  </a:txBody>
                  <a:tcPr/>
                </a:tc>
                <a:tc>
                  <a:txBody>
                    <a:bodyPr/>
                    <a:lstStyle/>
                    <a:p>
                      <a:pPr algn="r"/>
                      <a:endParaRPr lang="nl-NL" b="1" dirty="0"/>
                    </a:p>
                  </a:txBody>
                  <a:tcPr/>
                </a:tc>
                <a:tc>
                  <a:txBody>
                    <a:bodyPr/>
                    <a:lstStyle/>
                    <a:p>
                      <a:pPr algn="ctr"/>
                      <a:r>
                        <a:rPr lang="nl-NL" b="1" dirty="0"/>
                        <a:t> I</a:t>
                      </a:r>
                    </a:p>
                  </a:txBody>
                  <a:tcPr/>
                </a:tc>
                <a:extLst>
                  <a:ext uri="{0D108BD9-81ED-4DB2-BD59-A6C34878D82A}">
                    <a16:rowId xmlns:a16="http://schemas.microsoft.com/office/drawing/2014/main" val="10003"/>
                  </a:ext>
                </a:extLst>
              </a:tr>
              <a:tr h="351711">
                <a:tc>
                  <a:txBody>
                    <a:bodyPr/>
                    <a:lstStyle/>
                    <a:p>
                      <a:r>
                        <a:rPr lang="nl-NL" b="1" dirty="0"/>
                        <a:t>3.3.1.</a:t>
                      </a:r>
                    </a:p>
                  </a:txBody>
                  <a:tcPr/>
                </a:tc>
                <a:tc>
                  <a:txBody>
                    <a:bodyPr/>
                    <a:lstStyle/>
                    <a:p>
                      <a:r>
                        <a:rPr lang="nl-NL" sz="1350" b="1" kern="1200" dirty="0">
                          <a:solidFill>
                            <a:schemeClr val="dk1"/>
                          </a:solidFill>
                          <a:effectLst/>
                          <a:latin typeface="+mn-lt"/>
                          <a:ea typeface="+mn-ea"/>
                          <a:cs typeface="+mn-cs"/>
                        </a:rPr>
                        <a:t>Rijkscompensatie zwembaden corona</a:t>
                      </a:r>
                    </a:p>
                  </a:txBody>
                  <a:tcPr/>
                </a:tc>
                <a:tc>
                  <a:txBody>
                    <a:bodyPr/>
                    <a:lstStyle/>
                    <a:p>
                      <a:pPr algn="r"/>
                      <a:r>
                        <a:rPr lang="nl-NL" b="1" dirty="0"/>
                        <a:t>-637+p.m. </a:t>
                      </a:r>
                    </a:p>
                  </a:txBody>
                  <a:tcPr/>
                </a:tc>
                <a:tc>
                  <a:txBody>
                    <a:bodyPr/>
                    <a:lstStyle/>
                    <a:p>
                      <a:pPr algn="r"/>
                      <a:r>
                        <a:rPr lang="nl-NL" b="1" dirty="0"/>
                        <a:t>+637+p.m. </a:t>
                      </a:r>
                    </a:p>
                  </a:txBody>
                  <a:tcPr/>
                </a:tc>
                <a:tc>
                  <a:txBody>
                    <a:bodyPr/>
                    <a:lstStyle/>
                    <a:p>
                      <a:pPr algn="ctr"/>
                      <a:r>
                        <a:rPr lang="nl-NL" b="1" dirty="0"/>
                        <a:t> I</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709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3.4 Cultuur</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294079991"/>
              </p:ext>
            </p:extLst>
          </p:nvPr>
        </p:nvGraphicFramePr>
        <p:xfrm>
          <a:off x="457200" y="1088757"/>
          <a:ext cx="8229600" cy="87376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 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3.4.1</a:t>
                      </a:r>
                    </a:p>
                  </a:txBody>
                  <a:tcPr/>
                </a:tc>
                <a:tc>
                  <a:txBody>
                    <a:bodyPr/>
                    <a:lstStyle/>
                    <a:p>
                      <a:pPr marL="0" algn="l" defTabSz="685800" rtl="0" eaLnBrk="1" latinLnBrk="0" hangingPunct="1"/>
                      <a:r>
                        <a:rPr lang="nl-NL" sz="1350" kern="1200" dirty="0">
                          <a:solidFill>
                            <a:schemeClr val="dk1"/>
                          </a:solidFill>
                          <a:latin typeface="+mn-lt"/>
                          <a:ea typeface="+mn-ea"/>
                          <a:cs typeface="+mn-cs"/>
                        </a:rPr>
                        <a:t>Corona: ondersteuning cultureel klimaat</a:t>
                      </a:r>
                    </a:p>
                  </a:txBody>
                  <a:tcPr/>
                </a:tc>
                <a:tc>
                  <a:txBody>
                    <a:bodyPr/>
                    <a:lstStyle/>
                    <a:p>
                      <a:pPr marL="0" indent="0" algn="l" defTabSz="685800" rtl="0" eaLnBrk="1" latinLnBrk="0" hangingPunct="1">
                        <a:buFontTx/>
                        <a:buNone/>
                      </a:pPr>
                      <a:r>
                        <a:rPr lang="nl-NL" sz="1350" kern="1200" dirty="0">
                          <a:solidFill>
                            <a:schemeClr val="dk1"/>
                          </a:solidFill>
                          <a:latin typeface="+mn-lt"/>
                          <a:ea typeface="+mn-ea"/>
                          <a:cs typeface="+mn-cs"/>
                        </a:rPr>
                        <a:t>0</a:t>
                      </a:r>
                    </a:p>
                  </a:txBody>
                  <a:tcPr/>
                </a:tc>
                <a:tc>
                  <a:txBody>
                    <a:bodyPr/>
                    <a:lstStyle/>
                    <a:p>
                      <a:pPr marL="0" algn="l" defTabSz="685800" rtl="0" eaLnBrk="1" latinLnBrk="0" hangingPunct="1"/>
                      <a:r>
                        <a:rPr lang="nl-NL" sz="1350" kern="1200" dirty="0">
                          <a:solidFill>
                            <a:schemeClr val="dk1"/>
                          </a:solidFill>
                          <a:latin typeface="+mn-lt"/>
                          <a:ea typeface="+mn-ea"/>
                          <a:cs typeface="+mn-cs"/>
                        </a:rPr>
                        <a:t>0</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005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bg2">
                    <a:lumMod val="10000"/>
                  </a:schemeClr>
                </a:solidFill>
              </a:rPr>
              <a:t>Uitgangspunten </a:t>
            </a:r>
          </a:p>
        </p:txBody>
      </p:sp>
      <p:sp>
        <p:nvSpPr>
          <p:cNvPr id="4" name="Tijdelijke aanduiding voor inhoud 3"/>
          <p:cNvSpPr>
            <a:spLocks noGrp="1"/>
          </p:cNvSpPr>
          <p:nvPr>
            <p:ph sz="quarter" idx="11"/>
          </p:nvPr>
        </p:nvSpPr>
        <p:spPr>
          <a:xfrm>
            <a:off x="457200" y="1333042"/>
            <a:ext cx="8229600" cy="3680292"/>
          </a:xfrm>
        </p:spPr>
        <p:txBody>
          <a:bodyPr/>
          <a:lstStyle/>
          <a:p>
            <a:pPr lvl="0"/>
            <a:r>
              <a:rPr lang="nl-NL" dirty="0">
                <a:solidFill>
                  <a:schemeClr val="tx1">
                    <a:lumMod val="50000"/>
                  </a:schemeClr>
                </a:solidFill>
              </a:rPr>
              <a:t>In voorgaande jaren ontving u de zomerrapportage in oktober. Omdat dat vrij laat in het jaar is, hebben we de peildatum op 1 juni 2021 gezet om u voor het zomerreces te kunnen informeren.</a:t>
            </a:r>
          </a:p>
          <a:p>
            <a:pPr lvl="0"/>
            <a:r>
              <a:rPr lang="nl-NL" dirty="0">
                <a:solidFill>
                  <a:schemeClr val="tx1">
                    <a:lumMod val="50000"/>
                  </a:schemeClr>
                </a:solidFill>
              </a:rPr>
              <a:t>We rapporteren over verwachte financiële afwijkingen t.o.v. de actuele begroting tot het einde van het jaar;</a:t>
            </a:r>
          </a:p>
          <a:p>
            <a:r>
              <a:rPr lang="nl-NL" dirty="0">
                <a:solidFill>
                  <a:schemeClr val="tx1">
                    <a:lumMod val="50000"/>
                  </a:schemeClr>
                </a:solidFill>
              </a:rPr>
              <a:t>Financiële afwijkingen die groter zijn dan € 0,1 miljoen of politiek relevant hebben we benoemd;</a:t>
            </a:r>
          </a:p>
          <a:p>
            <a:pPr lvl="0"/>
            <a:r>
              <a:rPr lang="nl-NL" dirty="0">
                <a:solidFill>
                  <a:schemeClr val="tx1">
                    <a:lumMod val="50000"/>
                  </a:schemeClr>
                </a:solidFill>
              </a:rPr>
              <a:t>Eventuele overhevelings- en bestemmingsvoorstellen zijn geen onderdeel van deze zomerrapportage. Deze nemen we mee in het voorstel van de bestemming van het rekeningresultaat 2021.  </a:t>
            </a:r>
          </a:p>
          <a:p>
            <a:pPr marL="0" indent="0">
              <a:buNone/>
            </a:pPr>
            <a:endParaRPr lang="nl-NL" dirty="0"/>
          </a:p>
          <a:p>
            <a:endParaRPr lang="nl-NL" dirty="0"/>
          </a:p>
        </p:txBody>
      </p:sp>
      <p:sp>
        <p:nvSpPr>
          <p:cNvPr id="5" name="Tijdelijke aanduiding voor voettekst 4"/>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86329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4.1 Bestuur en dienstverlening</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430615053"/>
              </p:ext>
            </p:extLst>
          </p:nvPr>
        </p:nvGraphicFramePr>
        <p:xfrm>
          <a:off x="457200" y="1104254"/>
          <a:ext cx="8229600" cy="235712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4.1.2</a:t>
                      </a:r>
                    </a:p>
                  </a:txBody>
                  <a:tcPr/>
                </a:tc>
                <a:tc>
                  <a:txBody>
                    <a:bodyPr/>
                    <a:lstStyle/>
                    <a:p>
                      <a:pPr marL="0" algn="l" defTabSz="685800" rtl="0" eaLnBrk="1" latinLnBrk="0" hangingPunct="1"/>
                      <a:r>
                        <a:rPr lang="nl-NL" sz="1350" kern="1200" dirty="0">
                          <a:solidFill>
                            <a:schemeClr val="dk1"/>
                          </a:solidFill>
                          <a:latin typeface="+mn-lt"/>
                          <a:ea typeface="+mn-ea"/>
                          <a:cs typeface="+mn-cs"/>
                        </a:rPr>
                        <a:t>Tekort op digitale communicatie</a:t>
                      </a:r>
                    </a:p>
                  </a:txBody>
                  <a:tcPr/>
                </a:tc>
                <a:tc>
                  <a:txBody>
                    <a:bodyPr/>
                    <a:lstStyle/>
                    <a:p>
                      <a:pPr marL="0" algn="r" defTabSz="685800" rtl="0" eaLnBrk="1" latinLnBrk="0" hangingPunct="1"/>
                      <a:r>
                        <a:rPr lang="nl-NL" sz="1350" kern="1200" dirty="0">
                          <a:solidFill>
                            <a:schemeClr val="dk1"/>
                          </a:solidFill>
                          <a:latin typeface="+mn-lt"/>
                          <a:ea typeface="+mn-ea"/>
                          <a:cs typeface="+mn-cs"/>
                        </a:rPr>
                        <a:t>- 100</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2279125361"/>
                  </a:ext>
                </a:extLst>
              </a:tr>
              <a:tr h="370840">
                <a:tc>
                  <a:txBody>
                    <a:bodyPr/>
                    <a:lstStyle/>
                    <a:p>
                      <a:pPr marL="0" algn="l" defTabSz="685800" rtl="0" eaLnBrk="1" latinLnBrk="0" hangingPunct="1"/>
                      <a:r>
                        <a:rPr lang="nl-NL" sz="1350" kern="1200" dirty="0">
                          <a:solidFill>
                            <a:schemeClr val="dk1"/>
                          </a:solidFill>
                          <a:latin typeface="+mn-lt"/>
                          <a:ea typeface="+mn-ea"/>
                          <a:cs typeface="+mn-cs"/>
                        </a:rPr>
                        <a:t>4.1.3</a:t>
                      </a:r>
                    </a:p>
                  </a:txBody>
                  <a:tcPr/>
                </a:tc>
                <a:tc>
                  <a:txBody>
                    <a:bodyPr/>
                    <a:lstStyle/>
                    <a:p>
                      <a:pPr marL="0" algn="l" defTabSz="685800" rtl="0" eaLnBrk="1" latinLnBrk="0" hangingPunct="1"/>
                      <a:r>
                        <a:rPr lang="nl-NL" sz="1350" kern="1200" dirty="0">
                          <a:solidFill>
                            <a:schemeClr val="dk1"/>
                          </a:solidFill>
                          <a:latin typeface="+mn-lt"/>
                          <a:ea typeface="+mn-ea"/>
                          <a:cs typeface="+mn-cs"/>
                        </a:rPr>
                        <a:t>Lagere omzet producten Burgerzaken</a:t>
                      </a:r>
                    </a:p>
                  </a:txBody>
                  <a:tcPr/>
                </a:tc>
                <a:tc>
                  <a:txBody>
                    <a:bodyPr/>
                    <a:lstStyle/>
                    <a:p>
                      <a:pPr marL="0" algn="r" defTabSz="685800" rtl="0" eaLnBrk="1" latinLnBrk="0" hangingPunct="1"/>
                      <a:r>
                        <a:rPr lang="nl-NL" sz="1350" kern="1200" dirty="0">
                          <a:solidFill>
                            <a:schemeClr val="dk1"/>
                          </a:solidFill>
                          <a:latin typeface="+mn-lt"/>
                          <a:ea typeface="+mn-ea"/>
                          <a:cs typeface="+mn-cs"/>
                        </a:rPr>
                        <a:t>+75</a:t>
                      </a:r>
                    </a:p>
                  </a:txBody>
                  <a:tcPr/>
                </a:tc>
                <a:tc>
                  <a:txBody>
                    <a:bodyPr/>
                    <a:lstStyle/>
                    <a:p>
                      <a:pPr marL="0" algn="r" defTabSz="685800" rtl="0" eaLnBrk="1" latinLnBrk="0" hangingPunct="1"/>
                      <a:r>
                        <a:rPr lang="nl-NL" sz="1350" kern="1200" dirty="0">
                          <a:solidFill>
                            <a:schemeClr val="dk1"/>
                          </a:solidFill>
                          <a:latin typeface="+mn-lt"/>
                          <a:ea typeface="+mn-ea"/>
                          <a:cs typeface="+mn-cs"/>
                        </a:rPr>
                        <a:t>-370</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4"/>
                  </a:ext>
                </a:extLst>
              </a:tr>
              <a:tr h="370840">
                <a:tc>
                  <a:txBody>
                    <a:bodyPr/>
                    <a:lstStyle/>
                    <a:p>
                      <a:r>
                        <a:rPr lang="nl-NL" dirty="0"/>
                        <a:t>4.1.3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Tweede Kamerverkiezingen</a:t>
                      </a:r>
                    </a:p>
                  </a:txBody>
                  <a:tcPr/>
                </a:tc>
                <a:tc>
                  <a:txBody>
                    <a:bodyPr/>
                    <a:lstStyle/>
                    <a:p>
                      <a:pPr algn="r"/>
                      <a:r>
                        <a:rPr lang="nl-NL" dirty="0"/>
                        <a:t>-300</a:t>
                      </a:r>
                    </a:p>
                  </a:txBody>
                  <a:tcPr/>
                </a:tc>
                <a:tc>
                  <a:txBody>
                    <a:bodyPr/>
                    <a:lstStyle/>
                    <a:p>
                      <a:pPr algn="r"/>
                      <a:endParaRPr lang="nl-NL" dirty="0"/>
                    </a:p>
                  </a:txBody>
                  <a:tcPr/>
                </a:tc>
                <a:tc>
                  <a:txBody>
                    <a:bodyPr/>
                    <a:lstStyle/>
                    <a:p>
                      <a:pPr algn="l"/>
                      <a:r>
                        <a:rPr lang="nl-NL" dirty="0"/>
                        <a:t>I</a:t>
                      </a:r>
                    </a:p>
                  </a:txBody>
                  <a:tcPr/>
                </a:tc>
                <a:extLst>
                  <a:ext uri="{0D108BD9-81ED-4DB2-BD59-A6C34878D82A}">
                    <a16:rowId xmlns:a16="http://schemas.microsoft.com/office/drawing/2014/main" val="10005"/>
                  </a:ext>
                </a:extLst>
              </a:tr>
              <a:tr h="370840">
                <a:tc>
                  <a:txBody>
                    <a:bodyPr/>
                    <a:lstStyle/>
                    <a:p>
                      <a:pPr marL="0" algn="l" defTabSz="685800" rtl="0" eaLnBrk="1" latinLnBrk="0" hangingPunct="1"/>
                      <a:r>
                        <a:rPr lang="nl-NL" sz="1350" kern="1200" dirty="0">
                          <a:solidFill>
                            <a:schemeClr val="dk1"/>
                          </a:solidFill>
                          <a:latin typeface="+mn-lt"/>
                          <a:ea typeface="+mn-ea"/>
                          <a:cs typeface="+mn-cs"/>
                        </a:rPr>
                        <a:t>4.1.3.</a:t>
                      </a:r>
                    </a:p>
                  </a:txBody>
                  <a:tcPr/>
                </a:tc>
                <a:tc>
                  <a:txBody>
                    <a:bodyPr/>
                    <a:lstStyle/>
                    <a:p>
                      <a:pPr marL="0" algn="l" defTabSz="685800" rtl="0" eaLnBrk="1" latinLnBrk="0" hangingPunct="1"/>
                      <a:r>
                        <a:rPr lang="nl-NL" sz="1350" kern="1200" dirty="0">
                          <a:solidFill>
                            <a:schemeClr val="dk1"/>
                          </a:solidFill>
                          <a:latin typeface="+mn-lt"/>
                          <a:ea typeface="+mn-ea"/>
                          <a:cs typeface="+mn-cs"/>
                        </a:rPr>
                        <a:t>Hogere omzet leges omgevingsvergunningen</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r" defTabSz="685800" rtl="0" eaLnBrk="1" latinLnBrk="0" hangingPunct="1"/>
                      <a:r>
                        <a:rPr lang="nl-NL" sz="1350" kern="1200" dirty="0">
                          <a:solidFill>
                            <a:schemeClr val="dk1"/>
                          </a:solidFill>
                          <a:latin typeface="+mn-lt"/>
                          <a:ea typeface="+mn-ea"/>
                          <a:cs typeface="+mn-cs"/>
                        </a:rPr>
                        <a:t>+1.600</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729612191"/>
                  </a:ext>
                </a:extLst>
              </a:tr>
              <a:tr h="370840">
                <a:tc>
                  <a:txBody>
                    <a:bodyPr/>
                    <a:lstStyle/>
                    <a:p>
                      <a:r>
                        <a:rPr lang="nl-NL" dirty="0"/>
                        <a:t>4.1.3.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Inhuur omgevingsvergunningen</a:t>
                      </a:r>
                    </a:p>
                  </a:txBody>
                  <a:tcPr/>
                </a:tc>
                <a:tc>
                  <a:txBody>
                    <a:bodyPr/>
                    <a:lstStyle/>
                    <a:p>
                      <a:pPr algn="r"/>
                      <a:r>
                        <a:rPr lang="nl-NL" dirty="0"/>
                        <a:t>- 800</a:t>
                      </a:r>
                    </a:p>
                  </a:txBody>
                  <a:tcPr/>
                </a:tc>
                <a:tc>
                  <a:txBody>
                    <a:bodyPr/>
                    <a:lstStyle/>
                    <a:p>
                      <a:pPr algn="r"/>
                      <a:endParaRPr lang="nl-NL" dirty="0"/>
                    </a:p>
                  </a:txBody>
                  <a:tcPr/>
                </a:tc>
                <a:tc>
                  <a:txBody>
                    <a:bodyPr/>
                    <a:lstStyle/>
                    <a:p>
                      <a:pPr algn="l"/>
                      <a:r>
                        <a:rPr lang="nl-NL" dirty="0"/>
                        <a:t>I</a:t>
                      </a:r>
                    </a:p>
                  </a:txBody>
                  <a:tcPr/>
                </a:tc>
                <a:extLst>
                  <a:ext uri="{0D108BD9-81ED-4DB2-BD59-A6C34878D82A}">
                    <a16:rowId xmlns:a16="http://schemas.microsoft.com/office/drawing/2014/main" val="2948980827"/>
                  </a:ext>
                </a:extLst>
              </a:tr>
            </a:tbl>
          </a:graphicData>
        </a:graphic>
      </p:graphicFrame>
    </p:spTree>
    <p:extLst>
      <p:ext uri="{BB962C8B-B14F-4D97-AF65-F5344CB8AC3E}">
        <p14:creationId xmlns:p14="http://schemas.microsoft.com/office/powerpoint/2010/main" val="259580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5.1 Financiën en belastingen</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793194173"/>
              </p:ext>
            </p:extLst>
          </p:nvPr>
        </p:nvGraphicFramePr>
        <p:xfrm>
          <a:off x="457200" y="1166249"/>
          <a:ext cx="8229600" cy="349504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 Lasten</a:t>
                      </a:r>
                    </a:p>
                  </a:txBody>
                  <a:tcPr/>
                </a:tc>
                <a:tc>
                  <a:txBody>
                    <a:bodyPr/>
                    <a:lstStyle/>
                    <a:p>
                      <a:r>
                        <a:rPr lang="nl-NL" dirty="0"/>
                        <a:t> 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5.1.2</a:t>
                      </a:r>
                    </a:p>
                  </a:txBody>
                  <a:tcPr/>
                </a:tc>
                <a:tc>
                  <a:txBody>
                    <a:bodyPr/>
                    <a:lstStyle/>
                    <a:p>
                      <a:pPr marL="0" algn="l" defTabSz="685800" rtl="0" eaLnBrk="1" latinLnBrk="0" hangingPunct="1"/>
                      <a:r>
                        <a:rPr lang="nl-NL" sz="1350" kern="1200" dirty="0">
                          <a:solidFill>
                            <a:schemeClr val="dk1"/>
                          </a:solidFill>
                          <a:latin typeface="+mn-lt"/>
                          <a:ea typeface="+mn-ea"/>
                          <a:cs typeface="+mn-cs"/>
                        </a:rPr>
                        <a:t>Hogere opbrengst Onroerende Zaakbelasting</a:t>
                      </a:r>
                    </a:p>
                  </a:txBody>
                  <a:tcPr/>
                </a:tc>
                <a:tc>
                  <a:txBody>
                    <a:bodyPr/>
                    <a:lstStyle/>
                    <a:p>
                      <a:pPr marL="0" indent="0" algn="r" defTabSz="685800" rtl="0" eaLnBrk="1" latinLnBrk="0" hangingPunct="1">
                        <a:buFontTx/>
                        <a:buNone/>
                      </a:pPr>
                      <a:endParaRPr lang="nl-NL" sz="1350" kern="1200" dirty="0">
                        <a:solidFill>
                          <a:schemeClr val="dk1"/>
                        </a:solidFill>
                        <a:latin typeface="+mn-lt"/>
                        <a:ea typeface="+mn-ea"/>
                        <a:cs typeface="+mn-cs"/>
                      </a:endParaRPr>
                    </a:p>
                  </a:txBody>
                  <a:tcPr/>
                </a:tc>
                <a:tc>
                  <a:txBody>
                    <a:bodyPr/>
                    <a:lstStyle/>
                    <a:p>
                      <a:pPr marL="0" indent="0" algn="r" defTabSz="685800" rtl="0" eaLnBrk="1" latinLnBrk="0" hangingPunct="1">
                        <a:buFontTx/>
                        <a:buNone/>
                      </a:pPr>
                      <a:r>
                        <a:rPr lang="nl-NL" sz="1350" kern="1200" dirty="0">
                          <a:solidFill>
                            <a:schemeClr val="dk1"/>
                          </a:solidFill>
                          <a:latin typeface="+mn-lt"/>
                          <a:ea typeface="+mn-ea"/>
                          <a:cs typeface="+mn-cs"/>
                        </a:rPr>
                        <a:t>+ 200</a:t>
                      </a: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2229817790"/>
                  </a:ext>
                </a:extLst>
              </a:tr>
              <a:tr h="370840">
                <a:tc>
                  <a:txBody>
                    <a:bodyPr/>
                    <a:lstStyle/>
                    <a:p>
                      <a:pPr marL="0" algn="l" defTabSz="685800" rtl="0" eaLnBrk="1" latinLnBrk="0" hangingPunct="1"/>
                      <a:r>
                        <a:rPr lang="nl-NL" sz="1350" kern="1200" dirty="0">
                          <a:solidFill>
                            <a:schemeClr val="dk1"/>
                          </a:solidFill>
                          <a:latin typeface="+mn-lt"/>
                          <a:ea typeface="+mn-ea"/>
                          <a:cs typeface="+mn-cs"/>
                        </a:rPr>
                        <a:t>5.1.2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Hogere opbrengst rioolheffing</a:t>
                      </a:r>
                    </a:p>
                  </a:txBody>
                  <a:tcPr/>
                </a:tc>
                <a:tc>
                  <a:txBody>
                    <a:bodyPr/>
                    <a:lstStyle/>
                    <a:p>
                      <a:pPr algn="r"/>
                      <a:endParaRPr lang="nl-NL" dirty="0"/>
                    </a:p>
                  </a:txBody>
                  <a:tcPr/>
                </a:tc>
                <a:tc>
                  <a:txBody>
                    <a:bodyPr/>
                    <a:lstStyle/>
                    <a:p>
                      <a:pPr algn="r"/>
                      <a:r>
                        <a:rPr lang="nl-NL" dirty="0"/>
                        <a:t>+ 300</a:t>
                      </a:r>
                    </a:p>
                  </a:txBody>
                  <a:tcPr/>
                </a:tc>
                <a:tc>
                  <a:txBody>
                    <a:bodyPr/>
                    <a:lstStyle/>
                    <a:p>
                      <a:r>
                        <a:rPr lang="nl-NL" dirty="0"/>
                        <a:t>I</a:t>
                      </a:r>
                    </a:p>
                  </a:txBody>
                  <a:tcPr/>
                </a:tc>
                <a:extLst>
                  <a:ext uri="{0D108BD9-81ED-4DB2-BD59-A6C34878D82A}">
                    <a16:rowId xmlns:a16="http://schemas.microsoft.com/office/drawing/2014/main" val="1116924448"/>
                  </a:ext>
                </a:extLst>
              </a:tr>
              <a:tr h="370840">
                <a:tc>
                  <a:txBody>
                    <a:bodyPr/>
                    <a:lstStyle/>
                    <a:p>
                      <a:pPr marL="0" algn="l" defTabSz="685800" rtl="0" eaLnBrk="1" latinLnBrk="0" hangingPunct="1"/>
                      <a:r>
                        <a:rPr lang="nl-NL" sz="1350" kern="1200" dirty="0">
                          <a:solidFill>
                            <a:schemeClr val="dk1"/>
                          </a:solidFill>
                          <a:latin typeface="+mn-lt"/>
                          <a:ea typeface="+mn-ea"/>
                          <a:cs typeface="+mn-cs"/>
                        </a:rPr>
                        <a:t>5.1.2</a:t>
                      </a:r>
                    </a:p>
                  </a:txBody>
                  <a:tcPr/>
                </a:tc>
                <a:tc>
                  <a:txBody>
                    <a:bodyPr/>
                    <a:lstStyle/>
                    <a:p>
                      <a:r>
                        <a:rPr lang="nl-NL" dirty="0"/>
                        <a:t>Lagere opbrengst afvalstoffenheffing/ coronacompensatie</a:t>
                      </a:r>
                    </a:p>
                  </a:txBody>
                  <a:tcPr/>
                </a:tc>
                <a:tc>
                  <a:txBody>
                    <a:bodyPr/>
                    <a:lstStyle/>
                    <a:p>
                      <a:pPr algn="r"/>
                      <a:endParaRPr lang="nl-NL" dirty="0"/>
                    </a:p>
                  </a:txBody>
                  <a:tcPr/>
                </a:tc>
                <a:tc>
                  <a:txBody>
                    <a:bodyPr/>
                    <a:lstStyle/>
                    <a:p>
                      <a:pPr algn="r"/>
                      <a:r>
                        <a:rPr lang="nl-NL" dirty="0"/>
                        <a:t> +147</a:t>
                      </a:r>
                    </a:p>
                  </a:txBody>
                  <a:tcPr/>
                </a:tc>
                <a:tc>
                  <a:txBody>
                    <a:bodyPr/>
                    <a:lstStyle/>
                    <a:p>
                      <a:r>
                        <a:rPr lang="nl-NL" dirty="0"/>
                        <a:t>I</a:t>
                      </a:r>
                    </a:p>
                  </a:txBody>
                  <a:tcPr/>
                </a:tc>
                <a:extLst>
                  <a:ext uri="{0D108BD9-81ED-4DB2-BD59-A6C34878D82A}">
                    <a16:rowId xmlns:a16="http://schemas.microsoft.com/office/drawing/2014/main" val="2786176978"/>
                  </a:ext>
                </a:extLst>
              </a:tr>
              <a:tr h="370840">
                <a:tc>
                  <a:txBody>
                    <a:bodyPr/>
                    <a:lstStyle/>
                    <a:p>
                      <a:pPr marL="0" algn="l" defTabSz="685800" rtl="0" eaLnBrk="1" latinLnBrk="0" hangingPunct="1"/>
                      <a:r>
                        <a:rPr lang="nl-NL" sz="1350" kern="1200" dirty="0">
                          <a:solidFill>
                            <a:schemeClr val="dk1"/>
                          </a:solidFill>
                          <a:latin typeface="+mn-lt"/>
                          <a:ea typeface="+mn-ea"/>
                          <a:cs typeface="+mn-cs"/>
                        </a:rPr>
                        <a:t>5.1.2</a:t>
                      </a:r>
                    </a:p>
                  </a:txBody>
                  <a:tcPr/>
                </a:tc>
                <a:tc>
                  <a:txBody>
                    <a:bodyPr/>
                    <a:lstStyle/>
                    <a:p>
                      <a:r>
                        <a:rPr lang="nl-NL" dirty="0"/>
                        <a:t>Hogere lasten Belastingen</a:t>
                      </a:r>
                    </a:p>
                  </a:txBody>
                  <a:tcPr/>
                </a:tc>
                <a:tc>
                  <a:txBody>
                    <a:bodyPr/>
                    <a:lstStyle/>
                    <a:p>
                      <a:pPr algn="r"/>
                      <a:r>
                        <a:rPr lang="nl-NL" dirty="0"/>
                        <a:t>- 120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2204404570"/>
                  </a:ext>
                </a:extLst>
              </a:tr>
              <a:tr h="370840">
                <a:tc>
                  <a:txBody>
                    <a:bodyPr/>
                    <a:lstStyle/>
                    <a:p>
                      <a:pPr marL="0" algn="l" defTabSz="685800" rtl="0" eaLnBrk="1" latinLnBrk="0" hangingPunct="1"/>
                      <a:r>
                        <a:rPr lang="nl-NL" sz="1350" kern="1200" dirty="0">
                          <a:solidFill>
                            <a:schemeClr val="dk1"/>
                          </a:solidFill>
                          <a:latin typeface="+mn-lt"/>
                          <a:ea typeface="+mn-ea"/>
                          <a:cs typeface="+mn-cs"/>
                        </a:rPr>
                        <a:t>5.1.3</a:t>
                      </a:r>
                    </a:p>
                  </a:txBody>
                  <a:tcPr/>
                </a:tc>
                <a:tc>
                  <a:txBody>
                    <a:bodyPr/>
                    <a:lstStyle/>
                    <a:p>
                      <a:pPr marL="0" algn="l" defTabSz="685800" rtl="0" eaLnBrk="1" latinLnBrk="0" hangingPunct="1"/>
                      <a:r>
                        <a:rPr lang="nl-NL" sz="1350" kern="1200" dirty="0">
                          <a:solidFill>
                            <a:schemeClr val="dk1"/>
                          </a:solidFill>
                          <a:latin typeface="+mn-lt"/>
                          <a:ea typeface="+mn-ea"/>
                          <a:cs typeface="+mn-cs"/>
                        </a:rPr>
                        <a:t>Nadeel in de rente op ambtenaren hypotheken door extra aflossingen in 2021</a:t>
                      </a:r>
                    </a:p>
                  </a:txBody>
                  <a:tcPr/>
                </a:tc>
                <a:tc>
                  <a:txBody>
                    <a:bodyPr/>
                    <a:lstStyle/>
                    <a:p>
                      <a:pPr marL="0" indent="0" algn="r" defTabSz="685800" rtl="0" eaLnBrk="1" latinLnBrk="0" hangingPunct="1">
                        <a:buFontTx/>
                        <a:buNone/>
                      </a:pPr>
                      <a:endParaRPr lang="nl-NL" sz="1350" kern="1200" dirty="0">
                        <a:solidFill>
                          <a:schemeClr val="dk1"/>
                        </a:solidFill>
                        <a:latin typeface="+mn-lt"/>
                        <a:ea typeface="+mn-ea"/>
                        <a:cs typeface="+mn-cs"/>
                      </a:endParaRPr>
                    </a:p>
                  </a:txBody>
                  <a:tcPr/>
                </a:tc>
                <a:tc>
                  <a:txBody>
                    <a:bodyPr/>
                    <a:lstStyle/>
                    <a:p>
                      <a:pPr marL="0" indent="0" algn="r" defTabSz="685800" rtl="0" eaLnBrk="1" latinLnBrk="0" hangingPunct="1">
                        <a:buFontTx/>
                        <a:buNone/>
                      </a:pPr>
                      <a:r>
                        <a:rPr lang="nl-NL" sz="1350" kern="1200" dirty="0">
                          <a:solidFill>
                            <a:schemeClr val="dk1"/>
                          </a:solidFill>
                          <a:latin typeface="+mn-lt"/>
                          <a:ea typeface="+mn-ea"/>
                          <a:cs typeface="+mn-cs"/>
                        </a:rPr>
                        <a:t>       - 173</a:t>
                      </a:r>
                    </a:p>
                  </a:txBody>
                  <a:tcPr/>
                </a:tc>
                <a:tc>
                  <a:txBody>
                    <a:bodyPr/>
                    <a:lstStyle/>
                    <a:p>
                      <a:pPr marL="0" algn="l" defTabSz="685800" rtl="0" eaLnBrk="1" latinLnBrk="0" hangingPunct="1"/>
                      <a:r>
                        <a:rPr lang="nl-NL" sz="1350" kern="1200" dirty="0">
                          <a:solidFill>
                            <a:schemeClr val="dk1"/>
                          </a:solidFill>
                          <a:latin typeface="+mn-lt"/>
                          <a:ea typeface="+mn-ea"/>
                          <a:cs typeface="+mn-cs"/>
                        </a:rPr>
                        <a:t>S</a:t>
                      </a:r>
                    </a:p>
                  </a:txBody>
                  <a:tcPr/>
                </a:tc>
                <a:extLst>
                  <a:ext uri="{0D108BD9-81ED-4DB2-BD59-A6C34878D82A}">
                    <a16:rowId xmlns:a16="http://schemas.microsoft.com/office/drawing/2014/main" val="10001"/>
                  </a:ext>
                </a:extLst>
              </a:tr>
              <a:tr h="370840">
                <a:tc>
                  <a:txBody>
                    <a:bodyPr/>
                    <a:lstStyle/>
                    <a:p>
                      <a:r>
                        <a:rPr lang="nl-NL" dirty="0"/>
                        <a:t>5.1.3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350" kern="1200" dirty="0">
                          <a:solidFill>
                            <a:schemeClr val="dk1"/>
                          </a:solidFill>
                          <a:effectLst/>
                          <a:latin typeface="+mn-lt"/>
                          <a:ea typeface="+mn-ea"/>
                          <a:cs typeface="+mn-cs"/>
                        </a:rPr>
                        <a:t>Te verwachten voordeel in de dividendopbrengsten</a:t>
                      </a:r>
                      <a:endParaRPr lang="nl-NL" baseline="0" dirty="0"/>
                    </a:p>
                  </a:txBody>
                  <a:tcPr/>
                </a:tc>
                <a:tc>
                  <a:txBody>
                    <a:bodyPr/>
                    <a:lstStyle/>
                    <a:p>
                      <a:pPr algn="r"/>
                      <a:endParaRPr lang="nl-NL" dirty="0"/>
                    </a:p>
                  </a:txBody>
                  <a:tcPr/>
                </a:tc>
                <a:tc>
                  <a:txBody>
                    <a:bodyPr/>
                    <a:lstStyle/>
                    <a:p>
                      <a:pPr algn="r"/>
                      <a:r>
                        <a:rPr lang="nl-NL" dirty="0"/>
                        <a:t>+100</a:t>
                      </a:r>
                    </a:p>
                  </a:txBody>
                  <a:tcPr/>
                </a:tc>
                <a:tc>
                  <a:txBody>
                    <a:bodyPr/>
                    <a:lstStyle/>
                    <a:p>
                      <a:r>
                        <a:rPr lang="nl-NL" dirty="0"/>
                        <a:t>I</a:t>
                      </a:r>
                    </a:p>
                  </a:txBody>
                  <a:tcPr/>
                </a:tc>
                <a:extLst>
                  <a:ext uri="{0D108BD9-81ED-4DB2-BD59-A6C34878D82A}">
                    <a16:rowId xmlns:a16="http://schemas.microsoft.com/office/drawing/2014/main" val="10002"/>
                  </a:ext>
                </a:extLst>
              </a:tr>
              <a:tr h="370840">
                <a:tc>
                  <a:txBody>
                    <a:bodyPr/>
                    <a:lstStyle/>
                    <a:p>
                      <a:r>
                        <a:rPr lang="nl-NL" dirty="0"/>
                        <a:t>5.1.4</a:t>
                      </a:r>
                    </a:p>
                  </a:txBody>
                  <a:tcPr/>
                </a:tc>
                <a:tc>
                  <a:txBody>
                    <a:bodyPr/>
                    <a:lstStyle/>
                    <a:p>
                      <a:r>
                        <a:rPr lang="nl-NL" dirty="0"/>
                        <a:t>Overige baten en lasten</a:t>
                      </a:r>
                    </a:p>
                  </a:txBody>
                  <a:tcPr/>
                </a:tc>
                <a:tc>
                  <a:txBody>
                    <a:bodyPr/>
                    <a:lstStyle/>
                    <a:p>
                      <a:pPr algn="r"/>
                      <a:endParaRPr lang="nl-NL" dirty="0"/>
                    </a:p>
                  </a:txBody>
                  <a:tcPr/>
                </a:tc>
                <a:tc>
                  <a:txBody>
                    <a:bodyPr/>
                    <a:lstStyle/>
                    <a:p>
                      <a:pPr algn="r"/>
                      <a:r>
                        <a:rPr lang="nl-NL" dirty="0"/>
                        <a:t>+286</a:t>
                      </a:r>
                    </a:p>
                  </a:txBody>
                  <a:tcPr/>
                </a:tc>
                <a:tc>
                  <a:txBody>
                    <a:bodyPr/>
                    <a:lstStyle/>
                    <a:p>
                      <a:r>
                        <a:rPr lang="nl-NL" dirty="0"/>
                        <a:t>I</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330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6.1 Bedrijfsvoering</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402887870"/>
              </p:ext>
            </p:extLst>
          </p:nvPr>
        </p:nvGraphicFramePr>
        <p:xfrm>
          <a:off x="457200" y="1142871"/>
          <a:ext cx="8229600" cy="174752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err="1"/>
                        <a:t>Programma-onderdeel</a:t>
                      </a:r>
                      <a:endParaRPr lang="nl-NL" dirty="0"/>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dirty="0"/>
                        <a:t>ICT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dirty="0"/>
                        <a:t>ICT thuiswerkvoorzieningen </a:t>
                      </a:r>
                      <a:r>
                        <a:rPr lang="nl-NL" baseline="0" dirty="0" err="1"/>
                        <a:t>a.g.v.</a:t>
                      </a:r>
                      <a:r>
                        <a:rPr lang="nl-NL" baseline="0" dirty="0"/>
                        <a:t> corona</a:t>
                      </a:r>
                      <a:endParaRPr lang="nl-NL" dirty="0"/>
                    </a:p>
                  </a:txBody>
                  <a:tcPr/>
                </a:tc>
                <a:tc>
                  <a:txBody>
                    <a:bodyPr/>
                    <a:lstStyle/>
                    <a:p>
                      <a:pPr marL="0" algn="r" defTabSz="685800" rtl="0" eaLnBrk="1" latinLnBrk="0" hangingPunct="1"/>
                      <a:r>
                        <a:rPr lang="nl-NL" sz="1350" kern="1200" dirty="0">
                          <a:solidFill>
                            <a:schemeClr val="dk1"/>
                          </a:solidFill>
                          <a:latin typeface="+mn-lt"/>
                          <a:ea typeface="+mn-ea"/>
                          <a:cs typeface="+mn-cs"/>
                        </a:rPr>
                        <a:t>- 180</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r>
                        <a:rPr lang="nl-NL" dirty="0"/>
                        <a:t>ICT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Project E-formulieren</a:t>
                      </a:r>
                    </a:p>
                  </a:txBody>
                  <a:tcPr/>
                </a:tc>
                <a:tc>
                  <a:txBody>
                    <a:bodyPr/>
                    <a:lstStyle/>
                    <a:p>
                      <a:pPr algn="r"/>
                      <a:r>
                        <a:rPr lang="nl-NL" dirty="0"/>
                        <a:t>- 150</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2"/>
                  </a:ext>
                </a:extLst>
              </a:tr>
              <a:tr h="370840">
                <a:tc>
                  <a:txBody>
                    <a:bodyPr/>
                    <a:lstStyle/>
                    <a:p>
                      <a:r>
                        <a:rPr lang="nl-NL" dirty="0"/>
                        <a:t>ICT</a:t>
                      </a:r>
                    </a:p>
                  </a:txBody>
                  <a:tcPr/>
                </a:tc>
                <a:tc>
                  <a:txBody>
                    <a:bodyPr/>
                    <a:lstStyle/>
                    <a:p>
                      <a:r>
                        <a:rPr lang="nl-NL" dirty="0"/>
                        <a:t>Dienstverleningsovereenkomst dataopslag- en server systemen </a:t>
                      </a:r>
                    </a:p>
                  </a:txBody>
                  <a:tcPr/>
                </a:tc>
                <a:tc>
                  <a:txBody>
                    <a:bodyPr/>
                    <a:lstStyle/>
                    <a:p>
                      <a:pPr algn="r"/>
                      <a:r>
                        <a:rPr lang="nl-NL" dirty="0"/>
                        <a:t>- 132</a:t>
                      </a:r>
                    </a:p>
                  </a:txBody>
                  <a:tcPr/>
                </a:tc>
                <a:tc>
                  <a:txBody>
                    <a:bodyPr/>
                    <a:lstStyle/>
                    <a:p>
                      <a:pPr algn="r"/>
                      <a:endParaRPr lang="nl-NL" dirty="0"/>
                    </a:p>
                  </a:txBody>
                  <a:tcPr/>
                </a:tc>
                <a:tc>
                  <a:txBody>
                    <a:bodyPr/>
                    <a:lstStyle/>
                    <a:p>
                      <a:r>
                        <a:rPr lang="nl-NL" dirty="0"/>
                        <a:t>I</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282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Risico’s</a:t>
            </a:r>
          </a:p>
        </p:txBody>
      </p:sp>
      <p:sp>
        <p:nvSpPr>
          <p:cNvPr id="4" name="Tijdelijke aanduiding voor inhoud 3"/>
          <p:cNvSpPr>
            <a:spLocks noGrp="1"/>
          </p:cNvSpPr>
          <p:nvPr>
            <p:ph sz="quarter" idx="11"/>
          </p:nvPr>
        </p:nvSpPr>
        <p:spPr>
          <a:xfrm>
            <a:off x="457200" y="1600208"/>
            <a:ext cx="8229600" cy="1076085"/>
          </a:xfrm>
        </p:spPr>
        <p:txBody>
          <a:bodyPr/>
          <a:lstStyle/>
          <a:p>
            <a:r>
              <a:rPr lang="nl-NL" dirty="0"/>
              <a:t>Hier komen de gewijzigde risico's t.o.v. de jaarrekening. Neem hiervoor contact op met Freddie Vaags. Vul ze daarna hier in. Benoem ze het deelprogramma. </a:t>
            </a:r>
          </a:p>
          <a:p>
            <a:endParaRPr lang="nl-NL" dirty="0"/>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a:extLst>
              <a:ext uri="{FF2B5EF4-FFF2-40B4-BE49-F238E27FC236}">
                <a16:creationId xmlns:a16="http://schemas.microsoft.com/office/drawing/2014/main" id="{E9A488DF-FEB2-4D70-8893-C7EED5DC5C56}"/>
              </a:ext>
            </a:extLst>
          </p:cNvPr>
          <p:cNvGraphicFramePr>
            <a:graphicFrameLocks/>
          </p:cNvGraphicFramePr>
          <p:nvPr>
            <p:extLst>
              <p:ext uri="{D42A27DB-BD31-4B8C-83A1-F6EECF244321}">
                <p14:modId xmlns:p14="http://schemas.microsoft.com/office/powerpoint/2010/main" val="3293763895"/>
              </p:ext>
            </p:extLst>
          </p:nvPr>
        </p:nvGraphicFramePr>
        <p:xfrm>
          <a:off x="457200" y="1600200"/>
          <a:ext cx="8229600" cy="150876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205074">
                  <a:extLst>
                    <a:ext uri="{9D8B030D-6E8A-4147-A177-3AD203B41FA5}">
                      <a16:colId xmlns:a16="http://schemas.microsoft.com/office/drawing/2014/main" val="20001"/>
                    </a:ext>
                  </a:extLst>
                </a:gridCol>
                <a:gridCol w="1353739">
                  <a:extLst>
                    <a:ext uri="{9D8B030D-6E8A-4147-A177-3AD203B41FA5}">
                      <a16:colId xmlns:a16="http://schemas.microsoft.com/office/drawing/2014/main" val="20002"/>
                    </a:ext>
                  </a:extLst>
                </a:gridCol>
                <a:gridCol w="1193181">
                  <a:extLst>
                    <a:ext uri="{9D8B030D-6E8A-4147-A177-3AD203B41FA5}">
                      <a16:colId xmlns:a16="http://schemas.microsoft.com/office/drawing/2014/main" val="20003"/>
                    </a:ext>
                  </a:extLst>
                </a:gridCol>
                <a:gridCol w="1265663">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Risico</a:t>
                      </a:r>
                    </a:p>
                  </a:txBody>
                  <a:tcPr/>
                </a:tc>
                <a:tc>
                  <a:txBody>
                    <a:bodyPr/>
                    <a:lstStyle/>
                    <a:p>
                      <a:r>
                        <a:rPr lang="nl-NL" dirty="0"/>
                        <a:t>Beheers-maatregel</a:t>
                      </a:r>
                    </a:p>
                  </a:txBody>
                  <a:tcPr/>
                </a:tc>
                <a:tc>
                  <a:txBody>
                    <a:bodyPr/>
                    <a:lstStyle/>
                    <a:p>
                      <a:r>
                        <a:rPr lang="nl-NL" dirty="0"/>
                        <a:t>Omvang </a:t>
                      </a:r>
                    </a:p>
                  </a:txBody>
                  <a:tcPr/>
                </a:tc>
                <a:tc>
                  <a:txBody>
                    <a:bodyPr/>
                    <a:lstStyle/>
                    <a:p>
                      <a:r>
                        <a:rPr lang="nl-NL" dirty="0"/>
                        <a:t>Portefeuille-houder</a:t>
                      </a:r>
                    </a:p>
                  </a:txBody>
                  <a:tcPr/>
                </a:tc>
                <a:extLst>
                  <a:ext uri="{0D108BD9-81ED-4DB2-BD59-A6C34878D82A}">
                    <a16:rowId xmlns:a16="http://schemas.microsoft.com/office/drawing/2014/main" val="10000"/>
                  </a:ext>
                </a:extLst>
              </a:tr>
              <a:tr h="370840">
                <a:tc>
                  <a:txBody>
                    <a:bodyPr/>
                    <a:lstStyle/>
                    <a:p>
                      <a:r>
                        <a:rPr lang="nl-NL" b="1" dirty="0"/>
                        <a:t>1.2.2</a:t>
                      </a:r>
                    </a:p>
                  </a:txBody>
                  <a:tcPr/>
                </a:tc>
                <a:tc>
                  <a:txBody>
                    <a:bodyPr/>
                    <a:lstStyle/>
                    <a:p>
                      <a:r>
                        <a:rPr lang="nl-NL" b="1" baseline="0" dirty="0"/>
                        <a:t>Risicoprofiel inzake grondexploitaties </a:t>
                      </a:r>
                    </a:p>
                  </a:txBody>
                  <a:tcPr/>
                </a:tc>
                <a:tc>
                  <a:txBody>
                    <a:bodyPr/>
                    <a:lstStyle/>
                    <a:p>
                      <a:endParaRPr lang="nl-NL" b="1" dirty="0"/>
                    </a:p>
                  </a:txBody>
                  <a:tcPr/>
                </a:tc>
                <a:tc>
                  <a:txBody>
                    <a:bodyPr/>
                    <a:lstStyle/>
                    <a:p>
                      <a:pPr algn="ctr"/>
                      <a:r>
                        <a:rPr lang="nl-NL" b="1" dirty="0"/>
                        <a:t>Lager</a:t>
                      </a:r>
                    </a:p>
                  </a:txBody>
                  <a:tcPr/>
                </a:tc>
                <a:tc>
                  <a:txBody>
                    <a:bodyPr/>
                    <a:lstStyle/>
                    <a:p>
                      <a:pPr algn="ctr"/>
                      <a:r>
                        <a:rPr lang="nl-NL" b="1" dirty="0"/>
                        <a:t>Stegeman</a:t>
                      </a:r>
                    </a:p>
                  </a:txBody>
                  <a:tcPr/>
                </a:tc>
                <a:extLst>
                  <a:ext uri="{0D108BD9-81ED-4DB2-BD59-A6C34878D82A}">
                    <a16:rowId xmlns:a16="http://schemas.microsoft.com/office/drawing/2014/main" val="3908749"/>
                  </a:ext>
                </a:extLst>
              </a:tr>
              <a:tr h="370840">
                <a:tc>
                  <a:txBody>
                    <a:bodyPr/>
                    <a:lstStyle/>
                    <a:p>
                      <a:r>
                        <a:rPr lang="nl-NL" b="1" dirty="0"/>
                        <a:t>3.2.1</a:t>
                      </a:r>
                    </a:p>
                  </a:txBody>
                  <a:tcPr/>
                </a:tc>
                <a:tc>
                  <a:txBody>
                    <a:bodyPr/>
                    <a:lstStyle/>
                    <a:p>
                      <a:r>
                        <a:rPr lang="nl-NL" b="1" dirty="0"/>
                        <a:t>Risicoprofiel</a:t>
                      </a:r>
                      <a:r>
                        <a:rPr lang="nl-NL" b="1" baseline="0" dirty="0"/>
                        <a:t> inzake onderwijshuisvesting</a:t>
                      </a:r>
                    </a:p>
                  </a:txBody>
                  <a:tcPr/>
                </a:tc>
                <a:tc>
                  <a:txBody>
                    <a:bodyPr/>
                    <a:lstStyle/>
                    <a:p>
                      <a:endParaRPr lang="nl-NL" b="1" dirty="0"/>
                    </a:p>
                  </a:txBody>
                  <a:tcPr/>
                </a:tc>
                <a:tc>
                  <a:txBody>
                    <a:bodyPr/>
                    <a:lstStyle/>
                    <a:p>
                      <a:pPr algn="ctr"/>
                      <a:r>
                        <a:rPr lang="nl-NL" b="1" dirty="0"/>
                        <a:t>Lager</a:t>
                      </a:r>
                    </a:p>
                  </a:txBody>
                  <a:tcPr/>
                </a:tc>
                <a:tc>
                  <a:txBody>
                    <a:bodyPr/>
                    <a:lstStyle/>
                    <a:p>
                      <a:pPr algn="ctr"/>
                      <a:r>
                        <a:rPr lang="nl-NL" b="1" dirty="0"/>
                        <a:t>Koser</a:t>
                      </a:r>
                      <a:r>
                        <a:rPr lang="nl-NL" b="1" baseline="0" dirty="0"/>
                        <a:t> </a:t>
                      </a:r>
                      <a:r>
                        <a:rPr lang="nl-NL" b="1" dirty="0"/>
                        <a:t>Kaya</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30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460780"/>
          </a:xfrm>
        </p:spPr>
        <p:txBody>
          <a:bodyPr/>
          <a:lstStyle/>
          <a:p>
            <a:r>
              <a:rPr lang="nl-NL" sz="2175">
                <a:solidFill>
                  <a:schemeClr val="tx1">
                    <a:lumMod val="50000"/>
                  </a:schemeClr>
                </a:solidFill>
              </a:rPr>
              <a:t>Corona-overzicht</a:t>
            </a:r>
            <a:r>
              <a:rPr lang="nl-NL" sz="2175" dirty="0">
                <a:solidFill>
                  <a:schemeClr val="tx1">
                    <a:lumMod val="50000"/>
                  </a:schemeClr>
                </a:solidFill>
              </a:rPr>
              <a:t> 2021</a:t>
            </a:r>
          </a:p>
        </p:txBody>
      </p:sp>
      <p:graphicFrame>
        <p:nvGraphicFramePr>
          <p:cNvPr id="4" name="Tijdelijke aanduiding voor inhoud 5">
            <a:extLst>
              <a:ext uri="{FF2B5EF4-FFF2-40B4-BE49-F238E27FC236}">
                <a16:creationId xmlns:a16="http://schemas.microsoft.com/office/drawing/2014/main" id="{7956E7E9-08F8-4D5F-B084-CC8B83BA59CA}"/>
              </a:ext>
            </a:extLst>
          </p:cNvPr>
          <p:cNvGraphicFramePr>
            <a:graphicFrameLocks/>
          </p:cNvGraphicFramePr>
          <p:nvPr>
            <p:extLst>
              <p:ext uri="{D42A27DB-BD31-4B8C-83A1-F6EECF244321}">
                <p14:modId xmlns:p14="http://schemas.microsoft.com/office/powerpoint/2010/main" val="192958736"/>
              </p:ext>
            </p:extLst>
          </p:nvPr>
        </p:nvGraphicFramePr>
        <p:xfrm>
          <a:off x="457200" y="991240"/>
          <a:ext cx="8229601" cy="5229947"/>
        </p:xfrm>
        <a:graphic>
          <a:graphicData uri="http://schemas.openxmlformats.org/drawingml/2006/table">
            <a:tbl>
              <a:tblPr firstRow="1" bandRow="1">
                <a:tableStyleId>{93296810-A885-4BE3-A3E7-6D5BEEA58F35}</a:tableStyleId>
              </a:tblPr>
              <a:tblGrid>
                <a:gridCol w="3016533">
                  <a:extLst>
                    <a:ext uri="{9D8B030D-6E8A-4147-A177-3AD203B41FA5}">
                      <a16:colId xmlns:a16="http://schemas.microsoft.com/office/drawing/2014/main" val="20000"/>
                    </a:ext>
                  </a:extLst>
                </a:gridCol>
                <a:gridCol w="1330867">
                  <a:extLst>
                    <a:ext uri="{9D8B030D-6E8A-4147-A177-3AD203B41FA5}">
                      <a16:colId xmlns:a16="http://schemas.microsoft.com/office/drawing/2014/main" val="20001"/>
                    </a:ext>
                  </a:extLst>
                </a:gridCol>
                <a:gridCol w="1302804">
                  <a:extLst>
                    <a:ext uri="{9D8B030D-6E8A-4147-A177-3AD203B41FA5}">
                      <a16:colId xmlns:a16="http://schemas.microsoft.com/office/drawing/2014/main" val="20002"/>
                    </a:ext>
                  </a:extLst>
                </a:gridCol>
                <a:gridCol w="2579397">
                  <a:extLst>
                    <a:ext uri="{9D8B030D-6E8A-4147-A177-3AD203B41FA5}">
                      <a16:colId xmlns:a16="http://schemas.microsoft.com/office/drawing/2014/main" val="20003"/>
                    </a:ext>
                  </a:extLst>
                </a:gridCol>
              </a:tblGrid>
              <a:tr h="485835">
                <a:tc>
                  <a:txBody>
                    <a:bodyPr/>
                    <a:lstStyle/>
                    <a:p>
                      <a:r>
                        <a:rPr lang="nl-NL" sz="1200" dirty="0"/>
                        <a:t>Programma</a:t>
                      </a:r>
                    </a:p>
                  </a:txBody>
                  <a:tcPr/>
                </a:tc>
                <a:tc>
                  <a:txBody>
                    <a:bodyPr/>
                    <a:lstStyle/>
                    <a:p>
                      <a:r>
                        <a:rPr lang="nl-NL" sz="1200" dirty="0"/>
                        <a:t>Corona lasten 2021 </a:t>
                      </a:r>
                    </a:p>
                  </a:txBody>
                  <a:tcPr/>
                </a:tc>
                <a:tc>
                  <a:txBody>
                    <a:bodyPr/>
                    <a:lstStyle/>
                    <a:p>
                      <a:r>
                        <a:rPr lang="nl-NL" sz="1200" dirty="0"/>
                        <a:t>Corona baten 2021 </a:t>
                      </a:r>
                    </a:p>
                  </a:txBody>
                  <a:tcPr/>
                </a:tc>
                <a:tc>
                  <a:txBody>
                    <a:bodyPr/>
                    <a:lstStyle/>
                    <a:p>
                      <a:r>
                        <a:rPr lang="nl-NL" sz="1200" b="1" kern="1200" dirty="0">
                          <a:solidFill>
                            <a:schemeClr val="lt1"/>
                          </a:solidFill>
                          <a:effectLst/>
                          <a:latin typeface="+mn-lt"/>
                          <a:ea typeface="+mn-ea"/>
                          <a:cs typeface="+mn-cs"/>
                        </a:rPr>
                        <a:t>Saldo programma  (-/- is tekort, + is over)*</a:t>
                      </a:r>
                      <a:endParaRPr lang="nl-NL" sz="1200" dirty="0"/>
                    </a:p>
                  </a:txBody>
                  <a:tcPr/>
                </a:tc>
                <a:extLst>
                  <a:ext uri="{0D108BD9-81ED-4DB2-BD59-A6C34878D82A}">
                    <a16:rowId xmlns:a16="http://schemas.microsoft.com/office/drawing/2014/main" val="10000"/>
                  </a:ext>
                </a:extLst>
              </a:tr>
              <a:tr h="346660">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1.1 Stedelijk beheer en milieu</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685800" rtl="0" eaLnBrk="1" latinLnBrk="0" hangingPunct="1"/>
                      <a:r>
                        <a:rPr lang="nl-NL" sz="1100" kern="1200" dirty="0">
                          <a:solidFill>
                            <a:schemeClr val="dk1"/>
                          </a:solidFill>
                          <a:effectLst/>
                          <a:latin typeface="Calibri" panose="020F0502020204030204" pitchFamily="34" charset="0"/>
                          <a:ea typeface="+mn-ea"/>
                          <a:cs typeface="Calibri" panose="020F0502020204030204" pitchFamily="34" charset="0"/>
                        </a:rPr>
                        <a:t>-300 +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 p.m. </a:t>
                      </a:r>
                    </a:p>
                  </a:txBody>
                  <a:tcPr/>
                </a:tc>
                <a:tc>
                  <a:txBody>
                    <a:bodyPr/>
                    <a:lstStyle/>
                    <a:p>
                      <a:pPr marL="0" algn="l" defTabSz="685800" rtl="0" eaLnBrk="1" latinLnBrk="0" hangingPunct="1"/>
                      <a:r>
                        <a:rPr lang="nl-NL" sz="1100" kern="1200" dirty="0">
                          <a:solidFill>
                            <a:schemeClr val="dk1"/>
                          </a:solidFill>
                          <a:effectLst/>
                          <a:latin typeface="Calibri" panose="020F0502020204030204" pitchFamily="34" charset="0"/>
                          <a:ea typeface="+mn-ea"/>
                          <a:cs typeface="Calibri" panose="020F0502020204030204" pitchFamily="34" charset="0"/>
                        </a:rPr>
                        <a:t>-300 </a:t>
                      </a:r>
                    </a:p>
                  </a:txBody>
                  <a:tcPr/>
                </a:tc>
                <a:extLst>
                  <a:ext uri="{0D108BD9-81ED-4DB2-BD59-A6C34878D82A}">
                    <a16:rowId xmlns:a16="http://schemas.microsoft.com/office/drawing/2014/main" val="10001"/>
                  </a:ext>
                </a:extLst>
              </a:tr>
              <a:tr h="309132">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1.2 Ruimtelijke ontwikkeling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-695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-695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20791">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1.3 Wonen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09364">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1.4 Mobiliteit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46660">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2.1 Sociaal domein (incl. TOZO)</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a:t>
                      </a:r>
                      <a:r>
                        <a:rPr lang="nl-NL" sz="1100" kern="1200" dirty="0">
                          <a:solidFill>
                            <a:schemeClr val="dk1"/>
                          </a:solidFill>
                          <a:effectLst/>
                          <a:latin typeface="Calibri" panose="020F0502020204030204" pitchFamily="34" charset="0"/>
                          <a:cs typeface="Calibri" panose="020F0502020204030204" pitchFamily="34" charset="0"/>
                        </a:rPr>
                        <a:t>12.150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+13.700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+1.550</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76772707"/>
                  </a:ext>
                </a:extLst>
              </a:tr>
              <a:tr h="346660">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2.2 Veiligheid en handhaving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-480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+480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12327164"/>
                  </a:ext>
                </a:extLst>
              </a:tr>
              <a:tr h="346660">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3.1 Economie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 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a:t>
                      </a:r>
                      <a:r>
                        <a:rPr lang="nl-NL" sz="1100" kern="1200" dirty="0">
                          <a:solidFill>
                            <a:schemeClr val="dk1"/>
                          </a:solidFill>
                          <a:effectLst/>
                          <a:latin typeface="Calibri" panose="020F0502020204030204" pitchFamily="34" charset="0"/>
                          <a:cs typeface="Calibri" panose="020F0502020204030204" pitchFamily="34" charset="0"/>
                        </a:rPr>
                        <a:t>*</a:t>
                      </a: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1018432"/>
                  </a:ext>
                </a:extLst>
              </a:tr>
              <a:tr h="346660">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3.2 Onderwijs en jeugd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-45</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+45</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86674255"/>
                  </a:ext>
                </a:extLst>
              </a:tr>
              <a:tr h="327925">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3.3 Sport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-635 + p.m.</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+635 + p.m.</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7862580"/>
                  </a:ext>
                </a:extLst>
              </a:tr>
              <a:tr h="297446">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3.4 Cultuur</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-2.500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+2.500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27018741"/>
                  </a:ext>
                </a:extLst>
              </a:tr>
              <a:tr h="359401">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4.1 Bestuur en dienstverlening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-660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+200</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cs typeface="Calibri" panose="020F0502020204030204" pitchFamily="34" charset="0"/>
                        </a:rPr>
                        <a:t>-460</a:t>
                      </a:r>
                    </a:p>
                  </a:txBody>
                  <a:tcPr/>
                </a:tc>
                <a:extLst>
                  <a:ext uri="{0D108BD9-81ED-4DB2-BD59-A6C34878D82A}">
                    <a16:rowId xmlns:a16="http://schemas.microsoft.com/office/drawing/2014/main" val="4275026353"/>
                  </a:ext>
                </a:extLst>
              </a:tr>
              <a:tr h="305848">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5.1 Financiën en belastingen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-50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+300</a:t>
                      </a:r>
                      <a:r>
                        <a:rPr lang="nl-NL" sz="1100" kern="1200" dirty="0">
                          <a:solidFill>
                            <a:schemeClr val="dk1"/>
                          </a:solidFill>
                          <a:effectLst/>
                          <a:latin typeface="Calibri" panose="020F0502020204030204" pitchFamily="34" charset="0"/>
                          <a:cs typeface="Calibri" panose="020F0502020204030204" pitchFamily="34" charset="0"/>
                        </a:rPr>
                        <a:t>*</a:t>
                      </a: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+250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75381141"/>
                  </a:ext>
                </a:extLst>
              </a:tr>
              <a:tr h="365562">
                <a:tc>
                  <a:txBody>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Programma 6.1 Bedrijfsvoering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100" kern="1200" dirty="0">
                          <a:solidFill>
                            <a:schemeClr val="dk1"/>
                          </a:solidFill>
                          <a:effectLst/>
                          <a:latin typeface="Calibri" panose="020F0502020204030204" pitchFamily="34" charset="0"/>
                          <a:cs typeface="Calibri" panose="020F0502020204030204" pitchFamily="34" charset="0"/>
                        </a:rPr>
                        <a:t> -180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dk1"/>
                          </a:solidFill>
                          <a:effectLst/>
                          <a:latin typeface="Calibri" panose="020F0502020204030204" pitchFamily="34" charset="0"/>
                          <a:ea typeface="+mn-ea"/>
                          <a:cs typeface="Calibri" panose="020F0502020204030204" pitchFamily="34" charset="0"/>
                        </a:rPr>
                        <a:t>0 </a:t>
                      </a:r>
                      <a:endParaRPr lang="nl-NL" sz="11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r>
                        <a:rPr lang="nl-NL" sz="1100" kern="1200" dirty="0">
                          <a:solidFill>
                            <a:schemeClr val="dk1"/>
                          </a:solidFill>
                          <a:effectLst/>
                          <a:latin typeface="Calibri" panose="020F0502020204030204" pitchFamily="34" charset="0"/>
                          <a:ea typeface="+mn-ea"/>
                          <a:cs typeface="Calibri" panose="020F0502020204030204" pitchFamily="34" charset="0"/>
                        </a:rPr>
                        <a:t>-180</a:t>
                      </a:r>
                      <a:endParaRPr lang="nl-NL" sz="11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03997038"/>
                  </a:ext>
                </a:extLst>
              </a:tr>
              <a:tr h="415343">
                <a:tc>
                  <a:txBody>
                    <a:bodyPr/>
                    <a:lstStyle/>
                    <a:p>
                      <a:pPr marL="457200">
                        <a:lnSpc>
                          <a:spcPct val="107000"/>
                        </a:lnSpc>
                        <a:spcAft>
                          <a:spcPts val="8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Totaal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kern="1200">
                          <a:solidFill>
                            <a:schemeClr val="dk1"/>
                          </a:solidFill>
                          <a:effectLst/>
                          <a:latin typeface="Calibri" panose="020F0502020204030204" pitchFamily="34" charset="0"/>
                          <a:ea typeface="+mn-ea"/>
                          <a:cs typeface="Calibri" panose="020F0502020204030204" pitchFamily="34" charset="0"/>
                        </a:rPr>
                        <a:t>-17.000</a:t>
                      </a:r>
                      <a:endParaRPr lang="nl-NL" sz="14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effectLst/>
                          <a:latin typeface="Calibri" panose="020F0502020204030204" pitchFamily="34" charset="0"/>
                          <a:ea typeface="+mn-ea"/>
                          <a:cs typeface="Calibri" panose="020F0502020204030204" pitchFamily="34" charset="0"/>
                        </a:rPr>
                        <a:t>+17.165</a:t>
                      </a:r>
                      <a:endParaRPr lang="nl-NL" sz="1400" kern="1200" dirty="0">
                        <a:solidFill>
                          <a:schemeClr val="dk1"/>
                        </a:solidFill>
                        <a:effectLst/>
                        <a:latin typeface="Calibri" panose="020F0502020204030204" pitchFamily="34" charset="0"/>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effectLst/>
                          <a:latin typeface="Calibri" panose="020F0502020204030204" pitchFamily="34" charset="0"/>
                          <a:ea typeface="+mn-ea"/>
                          <a:cs typeface="Calibri" panose="020F0502020204030204" pitchFamily="34" charset="0"/>
                        </a:rPr>
                        <a:t>+165</a:t>
                      </a:r>
                      <a:endParaRPr lang="nl-NL" sz="1400" kern="1200" dirty="0">
                        <a:solidFill>
                          <a:schemeClr val="dk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9796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57200" y="903469"/>
            <a:ext cx="8229600" cy="457200"/>
          </a:xfrm>
        </p:spPr>
        <p:txBody>
          <a:bodyPr/>
          <a:lstStyle/>
          <a:p>
            <a:r>
              <a:rPr lang="nl-NL" dirty="0">
                <a:solidFill>
                  <a:schemeClr val="tx1">
                    <a:lumMod val="50000"/>
                  </a:schemeClr>
                </a:solidFill>
              </a:rPr>
              <a:t>Afwijkingen per programma</a:t>
            </a:r>
          </a:p>
        </p:txBody>
      </p:sp>
      <p:sp>
        <p:nvSpPr>
          <p:cNvPr id="3" name="Titel 2"/>
          <p:cNvSpPr>
            <a:spLocks noGrp="1"/>
          </p:cNvSpPr>
          <p:nvPr>
            <p:ph type="title"/>
          </p:nvPr>
        </p:nvSpPr>
        <p:spPr/>
        <p:txBody>
          <a:bodyPr/>
          <a:lstStyle/>
          <a:p>
            <a:r>
              <a:rPr lang="nl-NL" sz="2400" dirty="0">
                <a:solidFill>
                  <a:schemeClr val="tx1">
                    <a:lumMod val="50000"/>
                  </a:schemeClr>
                </a:solidFill>
              </a:rPr>
              <a:t>Zomerrapportage 2021</a:t>
            </a:r>
          </a:p>
        </p:txBody>
      </p:sp>
      <p:sp>
        <p:nvSpPr>
          <p:cNvPr id="6" name="Tekstvak 5">
            <a:extLst>
              <a:ext uri="{FF2B5EF4-FFF2-40B4-BE49-F238E27FC236}">
                <a16:creationId xmlns:a16="http://schemas.microsoft.com/office/drawing/2014/main" id="{20452C50-0E6D-4A1C-98FE-C87291EF4AF2}"/>
              </a:ext>
            </a:extLst>
          </p:cNvPr>
          <p:cNvSpPr txBox="1"/>
          <p:nvPr/>
        </p:nvSpPr>
        <p:spPr>
          <a:xfrm>
            <a:off x="594360" y="4892566"/>
            <a:ext cx="6195060" cy="276999"/>
          </a:xfrm>
          <a:prstGeom prst="rect">
            <a:avLst/>
          </a:prstGeom>
          <a:noFill/>
        </p:spPr>
        <p:txBody>
          <a:bodyPr wrap="square" rtlCol="0">
            <a:spAutoFit/>
          </a:bodyPr>
          <a:lstStyle/>
          <a:p>
            <a:pPr algn="l"/>
            <a:r>
              <a:rPr lang="nl-NL" sz="1200" dirty="0"/>
              <a:t>* p.m. posten op 3.2 Onderwijs, 3.3 Sport, 1.2.3 Vastgoed, 1.1.4 Milieu </a:t>
            </a:r>
          </a:p>
        </p:txBody>
      </p:sp>
      <p:pic>
        <p:nvPicPr>
          <p:cNvPr id="9" name="Afbeelding 8">
            <a:extLst>
              <a:ext uri="{FF2B5EF4-FFF2-40B4-BE49-F238E27FC236}">
                <a16:creationId xmlns:a16="http://schemas.microsoft.com/office/drawing/2014/main" id="{7098C318-7771-43AF-ACD3-6BF9B1D4417F}"/>
              </a:ext>
            </a:extLst>
          </p:cNvPr>
          <p:cNvPicPr>
            <a:picLocks noChangeAspect="1"/>
          </p:cNvPicPr>
          <p:nvPr/>
        </p:nvPicPr>
        <p:blipFill>
          <a:blip r:embed="rId3"/>
          <a:stretch>
            <a:fillRect/>
          </a:stretch>
        </p:blipFill>
        <p:spPr>
          <a:xfrm>
            <a:off x="457200" y="1274984"/>
            <a:ext cx="7548270" cy="3617582"/>
          </a:xfrm>
          <a:prstGeom prst="rect">
            <a:avLst/>
          </a:prstGeom>
        </p:spPr>
      </p:pic>
    </p:spTree>
    <p:extLst>
      <p:ext uri="{BB962C8B-B14F-4D97-AF65-F5344CB8AC3E}">
        <p14:creationId xmlns:p14="http://schemas.microsoft.com/office/powerpoint/2010/main" val="410638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57200" y="903469"/>
            <a:ext cx="8229600" cy="457200"/>
          </a:xfrm>
        </p:spPr>
        <p:txBody>
          <a:bodyPr/>
          <a:lstStyle/>
          <a:p>
            <a:r>
              <a:rPr lang="nl-NL" dirty="0">
                <a:solidFill>
                  <a:schemeClr val="tx1">
                    <a:lumMod val="50000"/>
                  </a:schemeClr>
                </a:solidFill>
              </a:rPr>
              <a:t>Afwijkingen per programma</a:t>
            </a:r>
          </a:p>
        </p:txBody>
      </p:sp>
      <p:sp>
        <p:nvSpPr>
          <p:cNvPr id="3" name="Titel 2"/>
          <p:cNvSpPr>
            <a:spLocks noGrp="1"/>
          </p:cNvSpPr>
          <p:nvPr>
            <p:ph type="title"/>
          </p:nvPr>
        </p:nvSpPr>
        <p:spPr/>
        <p:txBody>
          <a:bodyPr/>
          <a:lstStyle/>
          <a:p>
            <a:r>
              <a:rPr lang="nl-NL" sz="2400" dirty="0">
                <a:solidFill>
                  <a:schemeClr val="tx1">
                    <a:lumMod val="50000"/>
                  </a:schemeClr>
                </a:solidFill>
              </a:rPr>
              <a:t>Zomerrapportage 2021</a:t>
            </a:r>
          </a:p>
        </p:txBody>
      </p:sp>
      <p:pic>
        <p:nvPicPr>
          <p:cNvPr id="5" name="Afbeelding 4">
            <a:extLst>
              <a:ext uri="{FF2B5EF4-FFF2-40B4-BE49-F238E27FC236}">
                <a16:creationId xmlns:a16="http://schemas.microsoft.com/office/drawing/2014/main" id="{EA6FC0F8-48FE-4D16-A8A0-638EF5E22A5F}"/>
              </a:ext>
            </a:extLst>
          </p:cNvPr>
          <p:cNvPicPr>
            <a:picLocks noChangeAspect="1"/>
          </p:cNvPicPr>
          <p:nvPr/>
        </p:nvPicPr>
        <p:blipFill>
          <a:blip r:embed="rId3"/>
          <a:stretch>
            <a:fillRect/>
          </a:stretch>
        </p:blipFill>
        <p:spPr>
          <a:xfrm>
            <a:off x="457200" y="1261244"/>
            <a:ext cx="7540388" cy="2670655"/>
          </a:xfrm>
          <a:prstGeom prst="rect">
            <a:avLst/>
          </a:prstGeom>
        </p:spPr>
      </p:pic>
    </p:spTree>
    <p:extLst>
      <p:ext uri="{BB962C8B-B14F-4D97-AF65-F5344CB8AC3E}">
        <p14:creationId xmlns:p14="http://schemas.microsoft.com/office/powerpoint/2010/main" val="294142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CEBD27-55B8-45F9-927D-C8E30A47A655}"/>
              </a:ext>
            </a:extLst>
          </p:cNvPr>
          <p:cNvSpPr>
            <a:spLocks noGrp="1"/>
          </p:cNvSpPr>
          <p:nvPr>
            <p:ph type="body" sz="quarter" idx="10"/>
          </p:nvPr>
        </p:nvSpPr>
        <p:spPr>
          <a:xfrm>
            <a:off x="457200" y="1785937"/>
            <a:ext cx="8229600" cy="814388"/>
          </a:xfrm>
        </p:spPr>
        <p:txBody>
          <a:bodyPr>
            <a:noAutofit/>
          </a:bodyPr>
          <a:lstStyle/>
          <a:p>
            <a:r>
              <a:rPr lang="nl-NL" sz="2400" dirty="0">
                <a:solidFill>
                  <a:srgbClr val="002060"/>
                </a:solidFill>
              </a:rPr>
              <a:t>Financiële overzichten en Begrotingswijzigingen</a:t>
            </a:r>
          </a:p>
          <a:p>
            <a:pPr marL="0"/>
            <a:endParaRPr lang="nl-NL" sz="2800" dirty="0"/>
          </a:p>
          <a:p>
            <a:pPr marL="128587" indent="-342900">
              <a:buFont typeface="Arial" panose="020B0604020202020204" pitchFamily="34" charset="0"/>
              <a:buChar char="•"/>
            </a:pPr>
            <a:r>
              <a:rPr lang="nl-NL" sz="2000" dirty="0">
                <a:solidFill>
                  <a:srgbClr val="002060"/>
                </a:solidFill>
              </a:rPr>
              <a:t>Financiële overzichten van alle programma’s: begroting, begroting na wijziging, prognose en afwijking</a:t>
            </a:r>
          </a:p>
          <a:p>
            <a:pPr marL="128587" indent="-342900">
              <a:buFont typeface="Arial" panose="020B0604020202020204" pitchFamily="34" charset="0"/>
              <a:buChar char="•"/>
            </a:pPr>
            <a:r>
              <a:rPr lang="nl-NL" sz="2000" dirty="0">
                <a:solidFill>
                  <a:srgbClr val="002060"/>
                </a:solidFill>
              </a:rPr>
              <a:t>Overzichten begrotingswijzigingen ten opzichte van de vastgestelde begroting van november 2020 met toelichting bij de wijzigingen.</a:t>
            </a:r>
          </a:p>
        </p:txBody>
      </p:sp>
      <p:sp>
        <p:nvSpPr>
          <p:cNvPr id="3" name="Titel 2">
            <a:extLst>
              <a:ext uri="{FF2B5EF4-FFF2-40B4-BE49-F238E27FC236}">
                <a16:creationId xmlns:a16="http://schemas.microsoft.com/office/drawing/2014/main" id="{327C8381-05A6-4C78-B307-D8DD77888915}"/>
              </a:ext>
            </a:extLst>
          </p:cNvPr>
          <p:cNvSpPr>
            <a:spLocks noGrp="1"/>
          </p:cNvSpPr>
          <p:nvPr>
            <p:ph type="title"/>
          </p:nvPr>
        </p:nvSpPr>
        <p:spPr>
          <a:xfrm>
            <a:off x="457200" y="460344"/>
            <a:ext cx="8229600" cy="590128"/>
          </a:xfrm>
        </p:spPr>
        <p:txBody>
          <a:bodyPr/>
          <a:lstStyle/>
          <a:p>
            <a:r>
              <a:rPr lang="nl-NL" dirty="0">
                <a:solidFill>
                  <a:srgbClr val="002060"/>
                </a:solidFill>
              </a:rPr>
              <a:t>Bijlagen bij Zomerrapportage 2021</a:t>
            </a:r>
          </a:p>
        </p:txBody>
      </p:sp>
    </p:spTree>
    <p:extLst>
      <p:ext uri="{BB962C8B-B14F-4D97-AF65-F5344CB8AC3E}">
        <p14:creationId xmlns:p14="http://schemas.microsoft.com/office/powerpoint/2010/main" val="31097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460780"/>
          </a:xfrm>
        </p:spPr>
        <p:txBody>
          <a:bodyPr/>
          <a:lstStyle/>
          <a:p>
            <a:r>
              <a:rPr lang="nl-NL" sz="2175" dirty="0">
                <a:solidFill>
                  <a:schemeClr val="tx1">
                    <a:lumMod val="50000"/>
                  </a:schemeClr>
                </a:solidFill>
              </a:rPr>
              <a:t>Bijlage: Financieel Overzicht - Lasten</a:t>
            </a:r>
          </a:p>
        </p:txBody>
      </p:sp>
      <p:pic>
        <p:nvPicPr>
          <p:cNvPr id="4" name="Afbeelding 3">
            <a:extLst>
              <a:ext uri="{FF2B5EF4-FFF2-40B4-BE49-F238E27FC236}">
                <a16:creationId xmlns:a16="http://schemas.microsoft.com/office/drawing/2014/main" id="{EBB2ABF9-C12E-4916-85FA-52094235C565}"/>
              </a:ext>
            </a:extLst>
          </p:cNvPr>
          <p:cNvPicPr>
            <a:picLocks noChangeAspect="1"/>
          </p:cNvPicPr>
          <p:nvPr/>
        </p:nvPicPr>
        <p:blipFill>
          <a:blip r:embed="rId3"/>
          <a:stretch>
            <a:fillRect/>
          </a:stretch>
        </p:blipFill>
        <p:spPr>
          <a:xfrm>
            <a:off x="457200" y="937452"/>
            <a:ext cx="7072313" cy="3589493"/>
          </a:xfrm>
          <a:prstGeom prst="rect">
            <a:avLst/>
          </a:prstGeom>
        </p:spPr>
      </p:pic>
    </p:spTree>
    <p:extLst>
      <p:ext uri="{BB962C8B-B14F-4D97-AF65-F5344CB8AC3E}">
        <p14:creationId xmlns:p14="http://schemas.microsoft.com/office/powerpoint/2010/main" val="211062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460780"/>
          </a:xfrm>
        </p:spPr>
        <p:txBody>
          <a:bodyPr/>
          <a:lstStyle/>
          <a:p>
            <a:r>
              <a:rPr lang="nl-NL" sz="2175" dirty="0">
                <a:solidFill>
                  <a:schemeClr val="tx1">
                    <a:lumMod val="50000"/>
                  </a:schemeClr>
                </a:solidFill>
              </a:rPr>
              <a:t>Bijlage: Financieel Overzicht - Baten</a:t>
            </a:r>
          </a:p>
        </p:txBody>
      </p:sp>
      <p:pic>
        <p:nvPicPr>
          <p:cNvPr id="7" name="Afbeelding 6">
            <a:extLst>
              <a:ext uri="{FF2B5EF4-FFF2-40B4-BE49-F238E27FC236}">
                <a16:creationId xmlns:a16="http://schemas.microsoft.com/office/drawing/2014/main" id="{A51ECE04-F74C-4C36-A464-DAF8985C3336}"/>
              </a:ext>
            </a:extLst>
          </p:cNvPr>
          <p:cNvPicPr>
            <a:picLocks noChangeAspect="1"/>
          </p:cNvPicPr>
          <p:nvPr/>
        </p:nvPicPr>
        <p:blipFill>
          <a:blip r:embed="rId3"/>
          <a:stretch>
            <a:fillRect/>
          </a:stretch>
        </p:blipFill>
        <p:spPr>
          <a:xfrm>
            <a:off x="457201" y="937451"/>
            <a:ext cx="7215188" cy="3672891"/>
          </a:xfrm>
          <a:prstGeom prst="rect">
            <a:avLst/>
          </a:prstGeom>
        </p:spPr>
      </p:pic>
    </p:spTree>
    <p:extLst>
      <p:ext uri="{BB962C8B-B14F-4D97-AF65-F5344CB8AC3E}">
        <p14:creationId xmlns:p14="http://schemas.microsoft.com/office/powerpoint/2010/main" val="278118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solidFill>
                  <a:schemeClr val="tx1">
                    <a:lumMod val="50000"/>
                  </a:schemeClr>
                </a:solidFill>
              </a:rPr>
              <a:t>Leeswijzer</a:t>
            </a:r>
          </a:p>
        </p:txBody>
      </p:sp>
      <p:sp>
        <p:nvSpPr>
          <p:cNvPr id="4" name="Tijdelijke aanduiding voor inhoud 3"/>
          <p:cNvSpPr>
            <a:spLocks noGrp="1"/>
          </p:cNvSpPr>
          <p:nvPr>
            <p:ph sz="quarter" idx="11"/>
          </p:nvPr>
        </p:nvSpPr>
        <p:spPr>
          <a:xfrm>
            <a:off x="457200" y="1242399"/>
            <a:ext cx="8229600" cy="4430478"/>
          </a:xfrm>
        </p:spPr>
        <p:txBody>
          <a:bodyPr/>
          <a:lstStyle/>
          <a:p>
            <a:r>
              <a:rPr lang="nl-NL" dirty="0">
                <a:solidFill>
                  <a:schemeClr val="tx1">
                    <a:lumMod val="50000"/>
                  </a:schemeClr>
                </a:solidFill>
              </a:rPr>
              <a:t>In het ‘onderwaterscherm’ staat een toelichting/uitleg bij de genoemde afwijkingen.</a:t>
            </a:r>
          </a:p>
          <a:p>
            <a:r>
              <a:rPr lang="nl-NL" dirty="0">
                <a:solidFill>
                  <a:schemeClr val="tx1">
                    <a:lumMod val="50000"/>
                  </a:schemeClr>
                </a:solidFill>
              </a:rPr>
              <a:t>Baten:  Meer baten dan begroot zijn weergegeven als	 	+ </a:t>
            </a:r>
          </a:p>
          <a:p>
            <a:pPr marL="0" indent="0">
              <a:buNone/>
            </a:pPr>
            <a:r>
              <a:rPr lang="nl-NL" dirty="0">
                <a:solidFill>
                  <a:schemeClr val="tx1">
                    <a:lumMod val="50000"/>
                  </a:schemeClr>
                </a:solidFill>
              </a:rPr>
              <a:t>	  Minder baten dan begroot zijn weergegeven als  		-  </a:t>
            </a:r>
          </a:p>
          <a:p>
            <a:r>
              <a:rPr lang="nl-NL" dirty="0">
                <a:solidFill>
                  <a:schemeClr val="tx1">
                    <a:lumMod val="50000"/>
                  </a:schemeClr>
                </a:solidFill>
              </a:rPr>
              <a:t>Lasten: Meer lasten dan begroot zijn weergegeven als  		-</a:t>
            </a:r>
          </a:p>
          <a:p>
            <a:pPr marL="0" indent="0">
              <a:buNone/>
            </a:pPr>
            <a:r>
              <a:rPr lang="nl-NL" dirty="0">
                <a:solidFill>
                  <a:schemeClr val="tx1">
                    <a:lumMod val="50000"/>
                  </a:schemeClr>
                </a:solidFill>
              </a:rPr>
              <a:t>	  Minder lasten dan begroot zijn weergegeven als  		+ </a:t>
            </a:r>
          </a:p>
          <a:p>
            <a:r>
              <a:rPr lang="nl-NL" dirty="0">
                <a:solidFill>
                  <a:schemeClr val="tx1">
                    <a:lumMod val="50000"/>
                  </a:schemeClr>
                </a:solidFill>
              </a:rPr>
              <a:t>Een ‘+’ betekent hiermee een financieel voordeel</a:t>
            </a:r>
          </a:p>
          <a:p>
            <a:r>
              <a:rPr lang="nl-NL" dirty="0">
                <a:solidFill>
                  <a:schemeClr val="tx1">
                    <a:lumMod val="50000"/>
                  </a:schemeClr>
                </a:solidFill>
              </a:rPr>
              <a:t>I betekent een incidentele afwijking. S betekent een structurele afwijking. </a:t>
            </a:r>
          </a:p>
          <a:p>
            <a:r>
              <a:rPr lang="nl-NL" dirty="0">
                <a:solidFill>
                  <a:schemeClr val="tx1">
                    <a:lumMod val="50000"/>
                  </a:schemeClr>
                </a:solidFill>
              </a:rPr>
              <a:t>Cijfers zijn x € 1.000</a:t>
            </a:r>
          </a:p>
          <a:p>
            <a:endParaRPr lang="nl-NL" dirty="0"/>
          </a:p>
        </p:txBody>
      </p:sp>
      <p:sp>
        <p:nvSpPr>
          <p:cNvPr id="5" name="Tijdelijke aanduiding voor voettekst 4"/>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77649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460780"/>
          </a:xfrm>
        </p:spPr>
        <p:txBody>
          <a:bodyPr/>
          <a:lstStyle/>
          <a:p>
            <a:r>
              <a:rPr lang="nl-NL" sz="2175" dirty="0">
                <a:solidFill>
                  <a:schemeClr val="tx1">
                    <a:lumMod val="50000"/>
                  </a:schemeClr>
                </a:solidFill>
              </a:rPr>
              <a:t>Bijlage: Financieel Overzicht - Saldo &amp; Reserves</a:t>
            </a:r>
          </a:p>
        </p:txBody>
      </p:sp>
      <p:pic>
        <p:nvPicPr>
          <p:cNvPr id="8" name="Afbeelding 7">
            <a:extLst>
              <a:ext uri="{FF2B5EF4-FFF2-40B4-BE49-F238E27FC236}">
                <a16:creationId xmlns:a16="http://schemas.microsoft.com/office/drawing/2014/main" id="{A90EB6FD-7DF4-4E92-9743-EE12E8D647E5}"/>
              </a:ext>
            </a:extLst>
          </p:cNvPr>
          <p:cNvPicPr>
            <a:picLocks noChangeAspect="1"/>
          </p:cNvPicPr>
          <p:nvPr/>
        </p:nvPicPr>
        <p:blipFill>
          <a:blip r:embed="rId3"/>
          <a:stretch>
            <a:fillRect/>
          </a:stretch>
        </p:blipFill>
        <p:spPr>
          <a:xfrm>
            <a:off x="457199" y="4798816"/>
            <a:ext cx="7129464" cy="1096841"/>
          </a:xfrm>
          <a:prstGeom prst="rect">
            <a:avLst/>
          </a:prstGeom>
        </p:spPr>
      </p:pic>
      <p:pic>
        <p:nvPicPr>
          <p:cNvPr id="10" name="Afbeelding 9">
            <a:extLst>
              <a:ext uri="{FF2B5EF4-FFF2-40B4-BE49-F238E27FC236}">
                <a16:creationId xmlns:a16="http://schemas.microsoft.com/office/drawing/2014/main" id="{F2DAC6E9-F901-4E00-87EC-A8C9A74FD19C}"/>
              </a:ext>
            </a:extLst>
          </p:cNvPr>
          <p:cNvPicPr>
            <a:picLocks noChangeAspect="1"/>
          </p:cNvPicPr>
          <p:nvPr/>
        </p:nvPicPr>
        <p:blipFill>
          <a:blip r:embed="rId4"/>
          <a:stretch>
            <a:fillRect/>
          </a:stretch>
        </p:blipFill>
        <p:spPr>
          <a:xfrm>
            <a:off x="457199" y="1028432"/>
            <a:ext cx="7129464" cy="3629253"/>
          </a:xfrm>
          <a:prstGeom prst="rect">
            <a:avLst/>
          </a:prstGeom>
        </p:spPr>
      </p:pic>
    </p:spTree>
    <p:extLst>
      <p:ext uri="{BB962C8B-B14F-4D97-AF65-F5344CB8AC3E}">
        <p14:creationId xmlns:p14="http://schemas.microsoft.com/office/powerpoint/2010/main" val="2515086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2818D6-F328-4504-A1DC-21D5C739331A}"/>
              </a:ext>
            </a:extLst>
          </p:cNvPr>
          <p:cNvSpPr>
            <a:spLocks noGrp="1"/>
          </p:cNvSpPr>
          <p:nvPr>
            <p:ph type="title"/>
          </p:nvPr>
        </p:nvSpPr>
        <p:spPr/>
        <p:txBody>
          <a:bodyPr>
            <a:normAutofit/>
          </a:bodyPr>
          <a:lstStyle/>
          <a:p>
            <a:r>
              <a:rPr lang="nl-NL" dirty="0">
                <a:solidFill>
                  <a:schemeClr val="tx1">
                    <a:lumMod val="50000"/>
                  </a:schemeClr>
                </a:solidFill>
              </a:rPr>
              <a:t>Bijlage: Begrotingswijzigingen (1) </a:t>
            </a:r>
          </a:p>
        </p:txBody>
      </p:sp>
      <p:sp>
        <p:nvSpPr>
          <p:cNvPr id="5" name="Tijdelijke aanduiding voor voettekst 4">
            <a:extLst>
              <a:ext uri="{FF2B5EF4-FFF2-40B4-BE49-F238E27FC236}">
                <a16:creationId xmlns:a16="http://schemas.microsoft.com/office/drawing/2014/main" id="{B32DD692-53D3-4148-B078-48562E7323E6}"/>
              </a:ext>
            </a:extLst>
          </p:cNvPr>
          <p:cNvSpPr>
            <a:spLocks noGrp="1"/>
          </p:cNvSpPr>
          <p:nvPr>
            <p:ph type="ftr" sz="quarter" idx="12"/>
          </p:nvPr>
        </p:nvSpPr>
        <p:spPr/>
        <p:txBody>
          <a:bodyPr/>
          <a:lstStyle/>
          <a:p>
            <a:endParaRPr lang="nl-NL" dirty="0"/>
          </a:p>
        </p:txBody>
      </p:sp>
      <p:pic>
        <p:nvPicPr>
          <p:cNvPr id="7" name="Tijdelijke aanduiding voor inhoud 6">
            <a:extLst>
              <a:ext uri="{FF2B5EF4-FFF2-40B4-BE49-F238E27FC236}">
                <a16:creationId xmlns:a16="http://schemas.microsoft.com/office/drawing/2014/main" id="{762A1DD9-CE2D-48AE-B375-859DE826BE12}"/>
              </a:ext>
            </a:extLst>
          </p:cNvPr>
          <p:cNvPicPr>
            <a:picLocks noGrp="1" noChangeAspect="1"/>
          </p:cNvPicPr>
          <p:nvPr>
            <p:ph sz="quarter" idx="11"/>
          </p:nvPr>
        </p:nvPicPr>
        <p:blipFill>
          <a:blip r:embed="rId3"/>
          <a:stretch>
            <a:fillRect/>
          </a:stretch>
        </p:blipFill>
        <p:spPr>
          <a:xfrm>
            <a:off x="523870" y="1277928"/>
            <a:ext cx="7334255" cy="2408587"/>
          </a:xfrm>
          <a:prstGeom prst="rect">
            <a:avLst/>
          </a:prstGeom>
        </p:spPr>
      </p:pic>
    </p:spTree>
    <p:extLst>
      <p:ext uri="{BB962C8B-B14F-4D97-AF65-F5344CB8AC3E}">
        <p14:creationId xmlns:p14="http://schemas.microsoft.com/office/powerpoint/2010/main" val="135532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2818D6-F328-4504-A1DC-21D5C739331A}"/>
              </a:ext>
            </a:extLst>
          </p:cNvPr>
          <p:cNvSpPr>
            <a:spLocks noGrp="1"/>
          </p:cNvSpPr>
          <p:nvPr>
            <p:ph type="title"/>
          </p:nvPr>
        </p:nvSpPr>
        <p:spPr/>
        <p:txBody>
          <a:bodyPr>
            <a:normAutofit/>
          </a:bodyPr>
          <a:lstStyle/>
          <a:p>
            <a:r>
              <a:rPr lang="nl-NL" dirty="0">
                <a:solidFill>
                  <a:schemeClr val="tx1">
                    <a:lumMod val="50000"/>
                  </a:schemeClr>
                </a:solidFill>
              </a:rPr>
              <a:t>Bijlage: Begrotingswijzigingen (2) </a:t>
            </a:r>
          </a:p>
        </p:txBody>
      </p:sp>
      <p:sp>
        <p:nvSpPr>
          <p:cNvPr id="5" name="Tijdelijke aanduiding voor voettekst 4">
            <a:extLst>
              <a:ext uri="{FF2B5EF4-FFF2-40B4-BE49-F238E27FC236}">
                <a16:creationId xmlns:a16="http://schemas.microsoft.com/office/drawing/2014/main" id="{B32DD692-53D3-4148-B078-48562E7323E6}"/>
              </a:ext>
            </a:extLst>
          </p:cNvPr>
          <p:cNvSpPr>
            <a:spLocks noGrp="1"/>
          </p:cNvSpPr>
          <p:nvPr>
            <p:ph type="ftr" sz="quarter" idx="12"/>
          </p:nvPr>
        </p:nvSpPr>
        <p:spPr/>
        <p:txBody>
          <a:bodyPr/>
          <a:lstStyle/>
          <a:p>
            <a:endParaRPr lang="nl-NL" dirty="0"/>
          </a:p>
        </p:txBody>
      </p:sp>
      <p:pic>
        <p:nvPicPr>
          <p:cNvPr id="17" name="Tijdelijke aanduiding voor inhoud 16">
            <a:extLst>
              <a:ext uri="{FF2B5EF4-FFF2-40B4-BE49-F238E27FC236}">
                <a16:creationId xmlns:a16="http://schemas.microsoft.com/office/drawing/2014/main" id="{1D779054-00EC-4771-BDFA-AFEEEA5A22F1}"/>
              </a:ext>
            </a:extLst>
          </p:cNvPr>
          <p:cNvPicPr>
            <a:picLocks noGrp="1" noChangeAspect="1"/>
          </p:cNvPicPr>
          <p:nvPr>
            <p:ph sz="quarter" idx="11"/>
          </p:nvPr>
        </p:nvPicPr>
        <p:blipFill>
          <a:blip r:embed="rId3"/>
          <a:stretch>
            <a:fillRect/>
          </a:stretch>
        </p:blipFill>
        <p:spPr>
          <a:xfrm>
            <a:off x="457199" y="1066800"/>
            <a:ext cx="7327675" cy="3690938"/>
          </a:xfrm>
          <a:prstGeom prst="rect">
            <a:avLst/>
          </a:prstGeom>
        </p:spPr>
      </p:pic>
    </p:spTree>
    <p:extLst>
      <p:ext uri="{BB962C8B-B14F-4D97-AF65-F5344CB8AC3E}">
        <p14:creationId xmlns:p14="http://schemas.microsoft.com/office/powerpoint/2010/main" val="250797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Highlights van de Zomerrapportage (1)</a:t>
            </a:r>
          </a:p>
        </p:txBody>
      </p:sp>
      <p:sp>
        <p:nvSpPr>
          <p:cNvPr id="4" name="Tijdelijke aanduiding voor inhoud 3"/>
          <p:cNvSpPr>
            <a:spLocks noGrp="1"/>
          </p:cNvSpPr>
          <p:nvPr>
            <p:ph sz="quarter" idx="11"/>
          </p:nvPr>
        </p:nvSpPr>
        <p:spPr>
          <a:xfrm>
            <a:off x="457200" y="1066800"/>
            <a:ext cx="8229600" cy="3709546"/>
          </a:xfrm>
        </p:spPr>
        <p:txBody>
          <a:bodyPr>
            <a:normAutofit lnSpcReduction="10000"/>
          </a:bodyPr>
          <a:lstStyle/>
          <a:p>
            <a:r>
              <a:rPr lang="nl-NL" dirty="0">
                <a:solidFill>
                  <a:srgbClr val="002060"/>
                </a:solidFill>
              </a:rPr>
              <a:t>Zomerrapportage kent per saldo een voordelig resultaat van € 3,2 miljoen</a:t>
            </a:r>
            <a:r>
              <a:rPr lang="nl-NL">
                <a:solidFill>
                  <a:srgbClr val="002060"/>
                </a:solidFill>
              </a:rPr>
              <a:t> incidenteel</a:t>
            </a:r>
            <a:r>
              <a:rPr lang="nl-NL" dirty="0">
                <a:solidFill>
                  <a:srgbClr val="002060"/>
                </a:solidFill>
              </a:rPr>
              <a:t>.</a:t>
            </a:r>
          </a:p>
          <a:p>
            <a:r>
              <a:rPr lang="nl-NL" dirty="0">
                <a:solidFill>
                  <a:srgbClr val="002060"/>
                </a:solidFill>
              </a:rPr>
              <a:t>Veel kleine mee- en tegenvallers en paar grote</a:t>
            </a:r>
            <a:r>
              <a:rPr lang="nl-NL">
                <a:solidFill>
                  <a:srgbClr val="002060"/>
                </a:solidFill>
              </a:rPr>
              <a:t> (voornamelijk incidenteel): </a:t>
            </a:r>
            <a:endParaRPr lang="nl-NL" dirty="0">
              <a:solidFill>
                <a:srgbClr val="002060"/>
              </a:solidFill>
            </a:endParaRPr>
          </a:p>
          <a:p>
            <a:pPr lvl="1"/>
            <a:r>
              <a:rPr lang="nl-NL" dirty="0">
                <a:solidFill>
                  <a:srgbClr val="002060"/>
                </a:solidFill>
              </a:rPr>
              <a:t>Beschermd Wonen 	+   € 5,3 mln.</a:t>
            </a:r>
          </a:p>
          <a:p>
            <a:pPr lvl="1"/>
            <a:r>
              <a:rPr lang="nl-NL" dirty="0">
                <a:solidFill>
                  <a:srgbClr val="002060"/>
                </a:solidFill>
              </a:rPr>
              <a:t>Specialistische Zorg 	-/- € 4,5 mln.</a:t>
            </a:r>
          </a:p>
          <a:p>
            <a:pPr lvl="1"/>
            <a:r>
              <a:rPr lang="nl-NL" dirty="0">
                <a:solidFill>
                  <a:srgbClr val="002060"/>
                </a:solidFill>
              </a:rPr>
              <a:t>Werk en Inkomen 	+   € </a:t>
            </a:r>
            <a:r>
              <a:rPr lang="nl-NL">
                <a:solidFill>
                  <a:srgbClr val="002060"/>
                </a:solidFill>
              </a:rPr>
              <a:t>1,7</a:t>
            </a:r>
            <a:r>
              <a:rPr lang="nl-NL" dirty="0">
                <a:solidFill>
                  <a:srgbClr val="002060"/>
                </a:solidFill>
              </a:rPr>
              <a:t> mln.</a:t>
            </a:r>
          </a:p>
          <a:p>
            <a:pPr lvl="1"/>
            <a:r>
              <a:rPr lang="nl-NL" dirty="0">
                <a:solidFill>
                  <a:srgbClr val="002060"/>
                </a:solidFill>
              </a:rPr>
              <a:t>Afboeking </a:t>
            </a:r>
            <a:r>
              <a:rPr lang="nl-NL" dirty="0" err="1">
                <a:solidFill>
                  <a:srgbClr val="002060"/>
                </a:solidFill>
              </a:rPr>
              <a:t>Bosbad</a:t>
            </a:r>
            <a:r>
              <a:rPr lang="nl-NL" dirty="0">
                <a:solidFill>
                  <a:srgbClr val="002060"/>
                </a:solidFill>
              </a:rPr>
              <a:t>	-/- € 1,3 mln. </a:t>
            </a:r>
          </a:p>
          <a:p>
            <a:pPr lvl="1"/>
            <a:r>
              <a:rPr lang="nl-NL" dirty="0">
                <a:solidFill>
                  <a:srgbClr val="002060"/>
                </a:solidFill>
              </a:rPr>
              <a:t>Omgevingsvergunning 	+   € 0,8 mln. </a:t>
            </a:r>
          </a:p>
          <a:p>
            <a:r>
              <a:rPr lang="nl-NL" dirty="0">
                <a:solidFill>
                  <a:srgbClr val="002060"/>
                </a:solidFill>
              </a:rPr>
              <a:t>Wereld staat echter niet stil; peildatum 1 juni</a:t>
            </a:r>
          </a:p>
          <a:p>
            <a:r>
              <a:rPr lang="nl-NL" dirty="0">
                <a:solidFill>
                  <a:srgbClr val="002060"/>
                </a:solidFill>
              </a:rPr>
              <a:t>Jaarrekeningresultaat kan </a:t>
            </a:r>
            <a:r>
              <a:rPr lang="nl-NL">
                <a:solidFill>
                  <a:srgbClr val="002060"/>
                </a:solidFill>
              </a:rPr>
              <a:t>fors </a:t>
            </a:r>
            <a:r>
              <a:rPr lang="nl-NL" dirty="0">
                <a:solidFill>
                  <a:srgbClr val="002060"/>
                </a:solidFill>
              </a:rPr>
              <a:t>afwijken</a:t>
            </a:r>
            <a:r>
              <a:rPr lang="nl-NL">
                <a:solidFill>
                  <a:srgbClr val="002060"/>
                </a:solidFill>
              </a:rPr>
              <a:t> door gebeurtenissen na deze rapportage.  </a:t>
            </a:r>
            <a:endParaRPr lang="nl-NL" dirty="0">
              <a:solidFill>
                <a:srgbClr val="002060"/>
              </a:solidFill>
            </a:endParaRPr>
          </a:p>
          <a:p>
            <a:r>
              <a:rPr lang="nl-NL" dirty="0">
                <a:solidFill>
                  <a:srgbClr val="002060"/>
                </a:solidFill>
              </a:rPr>
              <a:t>Deze rapportage vormt geen reden tot bijsturing beleid</a:t>
            </a:r>
            <a:r>
              <a:rPr lang="nl-NL">
                <a:solidFill>
                  <a:srgbClr val="002060"/>
                </a:solidFill>
              </a:rPr>
              <a:t> door ons College</a:t>
            </a:r>
            <a:endParaRPr lang="nl-NL" dirty="0">
              <a:solidFill>
                <a:srgbClr val="FF0000"/>
              </a:solidFill>
            </a:endParaRPr>
          </a:p>
          <a:p>
            <a:pPr lvl="1"/>
            <a:endParaRPr lang="nl-NL" dirty="0">
              <a:solidFill>
                <a:srgbClr val="FF0000"/>
              </a:solidFill>
            </a:endParaRPr>
          </a:p>
          <a:p>
            <a:pPr lvl="1"/>
            <a:endParaRPr lang="nl-NL" dirty="0">
              <a:solidFill>
                <a:srgbClr val="FF0000"/>
              </a:solidFill>
            </a:endParaRPr>
          </a:p>
          <a:p>
            <a:endParaRPr lang="nl-NL" dirty="0">
              <a:solidFill>
                <a:srgbClr val="FF0000"/>
              </a:solidFill>
            </a:endParaRPr>
          </a:p>
        </p:txBody>
      </p:sp>
      <p:sp>
        <p:nvSpPr>
          <p:cNvPr id="5" name="Tijdelijke aanduiding voor voettekst 4"/>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4754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err="1">
                <a:solidFill>
                  <a:schemeClr val="tx1">
                    <a:lumMod val="50000"/>
                  </a:schemeClr>
                </a:solidFill>
              </a:rPr>
              <a:t>Highlights</a:t>
            </a:r>
            <a:r>
              <a:rPr lang="nl-NL" dirty="0">
                <a:solidFill>
                  <a:schemeClr val="tx1">
                    <a:lumMod val="50000"/>
                  </a:schemeClr>
                </a:solidFill>
              </a:rPr>
              <a:t> van de Zomerrapportage (2)</a:t>
            </a:r>
          </a:p>
        </p:txBody>
      </p:sp>
      <p:sp>
        <p:nvSpPr>
          <p:cNvPr id="4" name="Tijdelijke aanduiding voor inhoud 3"/>
          <p:cNvSpPr>
            <a:spLocks noGrp="1"/>
          </p:cNvSpPr>
          <p:nvPr>
            <p:ph sz="quarter" idx="11"/>
          </p:nvPr>
        </p:nvSpPr>
        <p:spPr/>
        <p:txBody>
          <a:bodyPr/>
          <a:lstStyle/>
          <a:p>
            <a:r>
              <a:rPr lang="nl-NL" dirty="0">
                <a:solidFill>
                  <a:srgbClr val="002060"/>
                </a:solidFill>
              </a:rPr>
              <a:t>Corona: Op het geheel van alle programma’s samen zijn de corona baten en lasten </a:t>
            </a:r>
            <a:r>
              <a:rPr lang="nl-NL" dirty="0" err="1">
                <a:solidFill>
                  <a:srgbClr val="002060"/>
                </a:solidFill>
              </a:rPr>
              <a:t>grosso</a:t>
            </a:r>
            <a:r>
              <a:rPr lang="nl-NL" dirty="0">
                <a:solidFill>
                  <a:srgbClr val="002060"/>
                </a:solidFill>
              </a:rPr>
              <a:t> </a:t>
            </a:r>
            <a:r>
              <a:rPr lang="nl-NL" dirty="0" err="1">
                <a:solidFill>
                  <a:srgbClr val="002060"/>
                </a:solidFill>
              </a:rPr>
              <a:t>modo</a:t>
            </a:r>
            <a:r>
              <a:rPr lang="nl-NL" dirty="0">
                <a:solidFill>
                  <a:srgbClr val="002060"/>
                </a:solidFill>
              </a:rPr>
              <a:t> met elkaar in evenwicht (+ € 0,165 </a:t>
            </a:r>
            <a:r>
              <a:rPr lang="nl-NL" dirty="0" err="1">
                <a:solidFill>
                  <a:srgbClr val="002060"/>
                </a:solidFill>
              </a:rPr>
              <a:t>mln</a:t>
            </a:r>
            <a:r>
              <a:rPr lang="nl-NL" dirty="0">
                <a:solidFill>
                  <a:srgbClr val="002060"/>
                </a:solidFill>
              </a:rPr>
              <a:t>). Wel treden er per programma verschillen op. De toelichting hierop treft u aan in de sheet corona-overzicht 2021. </a:t>
            </a:r>
          </a:p>
          <a:p>
            <a:r>
              <a:rPr lang="nl-NL" dirty="0">
                <a:solidFill>
                  <a:srgbClr val="002060"/>
                </a:solidFill>
              </a:rPr>
              <a:t>Voor 2021 geldt, </a:t>
            </a:r>
            <a:r>
              <a:rPr lang="nl-NL">
                <a:solidFill>
                  <a:srgbClr val="002060"/>
                </a:solidFill>
              </a:rPr>
              <a:t>net als in </a:t>
            </a:r>
            <a:r>
              <a:rPr lang="nl-NL" dirty="0">
                <a:solidFill>
                  <a:srgbClr val="002060"/>
                </a:solidFill>
              </a:rPr>
              <a:t>2020, de afspraak met het Rijk dat reële coronalasten door het Rijk vergoed worden. Hierover blijven gemeenten, VNG en het Rijk met elkaar in gesprek.</a:t>
            </a:r>
          </a:p>
        </p:txBody>
      </p:sp>
      <p:sp>
        <p:nvSpPr>
          <p:cNvPr id="5" name="Tijdelijke aanduiding voor voettekst 4"/>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85554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1.1 Stedelijk beheer en milieu</a:t>
            </a:r>
          </a:p>
        </p:txBody>
      </p:sp>
      <p:graphicFrame>
        <p:nvGraphicFramePr>
          <p:cNvPr id="6" name="Tijdelijke aanduiding voor inhoud 5"/>
          <p:cNvGraphicFramePr>
            <a:graphicFrameLocks noGrp="1"/>
          </p:cNvGraphicFramePr>
          <p:nvPr>
            <p:ph sz="quarter" idx="11"/>
            <p:extLst>
              <p:ext uri="{D42A27DB-BD31-4B8C-83A1-F6EECF244321}">
                <p14:modId xmlns:p14="http://schemas.microsoft.com/office/powerpoint/2010/main" val="4266163962"/>
              </p:ext>
            </p:extLst>
          </p:nvPr>
        </p:nvGraphicFramePr>
        <p:xfrm>
          <a:off x="457200" y="1026769"/>
          <a:ext cx="8229600" cy="3746738"/>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err="1"/>
                        <a:t>Programma-onderdeel</a:t>
                      </a:r>
                      <a:endParaRPr lang="nl-NL" dirty="0"/>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487680">
                <a:tc>
                  <a:txBody>
                    <a:bodyPr/>
                    <a:lstStyle/>
                    <a:p>
                      <a:pPr marL="0" algn="l" defTabSz="685800" rtl="0" eaLnBrk="1" latinLnBrk="0" hangingPunct="1"/>
                      <a:r>
                        <a:rPr lang="nl-NL" sz="1350" b="0" kern="1200" dirty="0">
                          <a:solidFill>
                            <a:schemeClr val="dk1"/>
                          </a:solidFill>
                          <a:latin typeface="+mn-lt"/>
                          <a:ea typeface="+mn-ea"/>
                          <a:cs typeface="+mn-cs"/>
                        </a:rPr>
                        <a:t>1.1.1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350" b="0" kern="1200">
                          <a:solidFill>
                            <a:schemeClr val="dk1"/>
                          </a:solidFill>
                          <a:effectLst/>
                          <a:latin typeface="+mn-lt"/>
                          <a:ea typeface="+mn-ea"/>
                          <a:cs typeface="+mn-cs"/>
                        </a:rPr>
                        <a:t>Uitvoeringsbudget Energietransitie 2021</a:t>
                      </a:r>
                      <a:endParaRPr lang="nl-NL" sz="1350" b="0" kern="1200" dirty="0">
                        <a:solidFill>
                          <a:schemeClr val="dk1"/>
                        </a:solidFill>
                        <a:effectLst/>
                        <a:latin typeface="+mn-lt"/>
                        <a:ea typeface="+mn-ea"/>
                        <a:cs typeface="+mn-cs"/>
                      </a:endParaRPr>
                    </a:p>
                  </a:txBody>
                  <a:tcPr/>
                </a:tc>
                <a:tc>
                  <a:txBody>
                    <a:bodyPr/>
                    <a:lstStyle/>
                    <a:p>
                      <a:pPr marL="0" algn="r" defTabSz="685800" rtl="0" eaLnBrk="1" latinLnBrk="0" hangingPunct="1"/>
                      <a:r>
                        <a:rPr lang="nl-NL" sz="1350" kern="1200" dirty="0">
                          <a:solidFill>
                            <a:schemeClr val="dk1"/>
                          </a:solidFill>
                          <a:latin typeface="+mn-lt"/>
                          <a:ea typeface="+mn-ea"/>
                          <a:cs typeface="+mn-cs"/>
                        </a:rPr>
                        <a:t>+800</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2178787970"/>
                  </a:ext>
                </a:extLst>
              </a:tr>
              <a:tr h="370840">
                <a:tc>
                  <a:txBody>
                    <a:bodyPr/>
                    <a:lstStyle/>
                    <a:p>
                      <a:r>
                        <a:rPr lang="nl-NL" b="0" dirty="0"/>
                        <a:t>1.1.1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350" b="0" kern="1200">
                          <a:solidFill>
                            <a:schemeClr val="dk1"/>
                          </a:solidFill>
                          <a:effectLst/>
                          <a:latin typeface="+mn-lt"/>
                          <a:ea typeface="+mn-ea"/>
                          <a:cs typeface="+mn-cs"/>
                        </a:rPr>
                        <a:t>Realisatie asfaltcollectoren Westelijke Ontsluiting en </a:t>
                      </a:r>
                      <a:r>
                        <a:rPr lang="nl-NL" sz="1350" baseline="0"/>
                        <a:t>Reserve Duurzame Stad</a:t>
                      </a:r>
                      <a:endParaRPr lang="nl-NL" sz="1350" baseline="0" dirty="0"/>
                    </a:p>
                  </a:txBody>
                  <a:tcPr/>
                </a:tc>
                <a:tc>
                  <a:txBody>
                    <a:bodyPr/>
                    <a:lstStyle/>
                    <a:p>
                      <a:pPr algn="r"/>
                      <a:r>
                        <a:rPr lang="nl-NL" dirty="0"/>
                        <a:t>+950</a:t>
                      </a:r>
                    </a:p>
                  </a:txBody>
                  <a:tcPr/>
                </a:tc>
                <a:tc>
                  <a:txBody>
                    <a:bodyPr/>
                    <a:lstStyle/>
                    <a:p>
                      <a:pPr marL="0" algn="r" defTabSz="685800" rtl="0" eaLnBrk="1" fontAlgn="ctr" latinLnBrk="0" hangingPunct="1"/>
                      <a:r>
                        <a:rPr lang="nl-NL" sz="1350" kern="1200" dirty="0">
                          <a:solidFill>
                            <a:schemeClr val="dk1"/>
                          </a:solidFill>
                          <a:latin typeface="+mn-lt"/>
                          <a:ea typeface="+mn-ea"/>
                          <a:cs typeface="+mn-cs"/>
                        </a:rPr>
                        <a:t>-950</a:t>
                      </a:r>
                    </a:p>
                  </a:txBody>
                  <a:tcPr marL="4763" marR="4763" marT="4763" marB="0"/>
                </a:tc>
                <a:tc>
                  <a:txBody>
                    <a:bodyPr/>
                    <a:lstStyle/>
                    <a:p>
                      <a:pPr algn="l"/>
                      <a:r>
                        <a:rPr lang="nl-NL" dirty="0"/>
                        <a:t>I</a:t>
                      </a:r>
                    </a:p>
                  </a:txBody>
                  <a:tcPr/>
                </a:tc>
                <a:extLst>
                  <a:ext uri="{0D108BD9-81ED-4DB2-BD59-A6C34878D82A}">
                    <a16:rowId xmlns:a16="http://schemas.microsoft.com/office/drawing/2014/main" val="1876135079"/>
                  </a:ext>
                </a:extLst>
              </a:tr>
              <a:tr h="370840">
                <a:tc>
                  <a:txBody>
                    <a:bodyPr/>
                    <a:lstStyle/>
                    <a:p>
                      <a:r>
                        <a:rPr lang="nl-NL" dirty="0"/>
                        <a:t>1.1.4</a:t>
                      </a:r>
                    </a:p>
                  </a:txBody>
                  <a:tcPr/>
                </a:tc>
                <a:tc>
                  <a:txBody>
                    <a:bodyPr/>
                    <a:lstStyle/>
                    <a:p>
                      <a:r>
                        <a:rPr lang="nl-NL" dirty="0"/>
                        <a:t>Afval - corona</a:t>
                      </a:r>
                    </a:p>
                  </a:txBody>
                  <a:tcPr/>
                </a:tc>
                <a:tc>
                  <a:txBody>
                    <a:bodyPr/>
                    <a:lstStyle/>
                    <a:p>
                      <a:pPr algn="r"/>
                      <a:r>
                        <a:rPr lang="nl-NL" dirty="0"/>
                        <a:t>p.m.</a:t>
                      </a:r>
                    </a:p>
                  </a:txBody>
                  <a:tcPr/>
                </a:tc>
                <a:tc>
                  <a:txBody>
                    <a:bodyPr/>
                    <a:lstStyle/>
                    <a:p>
                      <a:pPr algn="r" rtl="0" fontAlgn="ctr"/>
                      <a:r>
                        <a:rPr lang="nl-NL" sz="1350" b="0" i="0" u="none" strike="noStrike" dirty="0">
                          <a:solidFill>
                            <a:srgbClr val="263381"/>
                          </a:solidFill>
                          <a:effectLst/>
                          <a:latin typeface="Trebuchet MS" panose="020B0603020202020204" pitchFamily="34" charset="0"/>
                        </a:rPr>
                        <a:t>p.m.</a:t>
                      </a:r>
                    </a:p>
                  </a:txBody>
                  <a:tcPr marL="4763" marR="4763" marT="4763" marB="0"/>
                </a:tc>
                <a:tc>
                  <a:txBody>
                    <a:bodyPr/>
                    <a:lstStyle/>
                    <a:p>
                      <a:pPr algn="l"/>
                      <a:r>
                        <a:rPr lang="nl-NL" dirty="0"/>
                        <a:t>I</a:t>
                      </a:r>
                    </a:p>
                  </a:txBody>
                  <a:tcPr/>
                </a:tc>
                <a:extLst>
                  <a:ext uri="{0D108BD9-81ED-4DB2-BD59-A6C34878D82A}">
                    <a16:rowId xmlns:a16="http://schemas.microsoft.com/office/drawing/2014/main" val="3199699554"/>
                  </a:ext>
                </a:extLst>
              </a:tr>
              <a:tr h="370840">
                <a:tc>
                  <a:txBody>
                    <a:bodyPr/>
                    <a:lstStyle/>
                    <a:p>
                      <a:pPr marL="0" algn="l" defTabSz="685800" rtl="0" eaLnBrk="1" latinLnBrk="0" hangingPunct="1"/>
                      <a:r>
                        <a:rPr lang="nl-NL" sz="1350" kern="1200" dirty="0">
                          <a:solidFill>
                            <a:schemeClr val="dk1"/>
                          </a:solidFill>
                          <a:latin typeface="+mn-lt"/>
                          <a:ea typeface="+mn-ea"/>
                          <a:cs typeface="+mn-cs"/>
                        </a:rPr>
                        <a:t>1.1.5</a:t>
                      </a:r>
                    </a:p>
                  </a:txBody>
                  <a:tcPr/>
                </a:tc>
                <a:tc>
                  <a:txBody>
                    <a:bodyPr/>
                    <a:lstStyle/>
                    <a:p>
                      <a:pPr marL="0" algn="l" defTabSz="685800" rtl="0" eaLnBrk="1" latinLnBrk="0" hangingPunct="1"/>
                      <a:r>
                        <a:rPr lang="nl-NL" sz="1350" kern="1200" dirty="0">
                          <a:solidFill>
                            <a:schemeClr val="dk1"/>
                          </a:solidFill>
                          <a:latin typeface="+mn-lt"/>
                          <a:ea typeface="+mn-ea"/>
                          <a:cs typeface="+mn-cs"/>
                        </a:rPr>
                        <a:t>Dagelijks onderhoud bomen</a:t>
                      </a:r>
                    </a:p>
                  </a:txBody>
                  <a:tcPr/>
                </a:tc>
                <a:tc>
                  <a:txBody>
                    <a:bodyPr/>
                    <a:lstStyle/>
                    <a:p>
                      <a:pPr marL="0" algn="r" defTabSz="685800" rtl="0" eaLnBrk="1" latinLnBrk="0" hangingPunct="1"/>
                      <a:r>
                        <a:rPr lang="nl-NL" sz="1350" kern="1200" dirty="0">
                          <a:solidFill>
                            <a:schemeClr val="dk1"/>
                          </a:solidFill>
                          <a:latin typeface="+mn-lt"/>
                          <a:ea typeface="+mn-ea"/>
                          <a:cs typeface="+mn-cs"/>
                        </a:rPr>
                        <a:t>-229</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pPr marL="0" algn="l" defTabSz="685800" rtl="0" eaLnBrk="1" latinLnBrk="0" hangingPunct="1"/>
                      <a:r>
                        <a:rPr lang="nl-NL" sz="1350" kern="1200" dirty="0">
                          <a:solidFill>
                            <a:schemeClr val="dk1"/>
                          </a:solidFill>
                          <a:latin typeface="+mn-lt"/>
                          <a:ea typeface="+mn-ea"/>
                          <a:cs typeface="+mn-cs"/>
                        </a:rPr>
                        <a:t>1.1.5.</a:t>
                      </a:r>
                    </a:p>
                  </a:txBody>
                  <a:tcPr/>
                </a:tc>
                <a:tc>
                  <a:txBody>
                    <a:bodyPr/>
                    <a:lstStyle/>
                    <a:p>
                      <a:pPr marL="0" algn="l" defTabSz="685800" rtl="0" eaLnBrk="1" latinLnBrk="0" hangingPunct="1"/>
                      <a:r>
                        <a:rPr lang="nl-NL" sz="1350" kern="1200" dirty="0">
                          <a:solidFill>
                            <a:schemeClr val="dk1"/>
                          </a:solidFill>
                          <a:latin typeface="+mn-lt"/>
                          <a:ea typeface="+mn-ea"/>
                          <a:cs typeface="+mn-cs"/>
                        </a:rPr>
                        <a:t>Kapitaallasten investeringen Openbare Ruimte</a:t>
                      </a:r>
                    </a:p>
                  </a:txBody>
                  <a:tcPr/>
                </a:tc>
                <a:tc>
                  <a:txBody>
                    <a:bodyPr/>
                    <a:lstStyle/>
                    <a:p>
                      <a:pPr marL="0" algn="r" defTabSz="685800" rtl="0" eaLnBrk="1" latinLnBrk="0" hangingPunct="1"/>
                      <a:r>
                        <a:rPr lang="nl-NL" sz="1350" kern="1200" dirty="0">
                          <a:solidFill>
                            <a:schemeClr val="dk1"/>
                          </a:solidFill>
                          <a:latin typeface="+mn-lt"/>
                          <a:ea typeface="+mn-ea"/>
                          <a:cs typeface="+mn-cs"/>
                        </a:rPr>
                        <a:t>+300</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6"/>
                  </a:ext>
                </a:extLst>
              </a:tr>
              <a:tr h="370840">
                <a:tc>
                  <a:txBody>
                    <a:bodyPr/>
                    <a:lstStyle/>
                    <a:p>
                      <a:r>
                        <a:rPr lang="nl-NL" dirty="0"/>
                        <a:t>1.1.5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Civiele kunstwerken</a:t>
                      </a:r>
                    </a:p>
                  </a:txBody>
                  <a:tcPr/>
                </a:tc>
                <a:tc>
                  <a:txBody>
                    <a:bodyPr/>
                    <a:lstStyle/>
                    <a:p>
                      <a:pPr algn="r"/>
                      <a:r>
                        <a:rPr lang="nl-NL" dirty="0"/>
                        <a:t>-240</a:t>
                      </a:r>
                    </a:p>
                  </a:txBody>
                  <a:tcPr/>
                </a:tc>
                <a:tc>
                  <a:txBody>
                    <a:bodyPr/>
                    <a:lstStyle/>
                    <a:p>
                      <a:pPr algn="r" fontAlgn="t"/>
                      <a:r>
                        <a:rPr lang="nl-NL" sz="1800" b="0" i="0" u="none" strike="noStrike" dirty="0">
                          <a:solidFill>
                            <a:srgbClr val="000000"/>
                          </a:solidFill>
                          <a:effectLst/>
                          <a:latin typeface="Arial" panose="020B0604020202020204" pitchFamily="34" charset="0"/>
                        </a:rPr>
                        <a:t> </a:t>
                      </a:r>
                    </a:p>
                  </a:txBody>
                  <a:tcPr marL="4763" marR="4763" marT="4763" marB="0"/>
                </a:tc>
                <a:tc>
                  <a:txBody>
                    <a:bodyPr/>
                    <a:lstStyle/>
                    <a:p>
                      <a:pPr algn="l"/>
                      <a:r>
                        <a:rPr lang="nl-NL" dirty="0"/>
                        <a:t>S</a:t>
                      </a:r>
                    </a:p>
                  </a:txBody>
                  <a:tcPr/>
                </a:tc>
                <a:extLst>
                  <a:ext uri="{0D108BD9-81ED-4DB2-BD59-A6C34878D82A}">
                    <a16:rowId xmlns:a16="http://schemas.microsoft.com/office/drawing/2014/main" val="10002"/>
                  </a:ext>
                </a:extLst>
              </a:tr>
              <a:tr h="399018">
                <a:tc>
                  <a:txBody>
                    <a:bodyPr/>
                    <a:lstStyle/>
                    <a:p>
                      <a:pPr marL="0" algn="l" defTabSz="685800" rtl="0" eaLnBrk="1" latinLnBrk="0" hangingPunct="1"/>
                      <a:r>
                        <a:rPr lang="nl-NL" sz="1350" kern="1200" dirty="0">
                          <a:solidFill>
                            <a:schemeClr val="dk1"/>
                          </a:solidFill>
                          <a:latin typeface="+mn-lt"/>
                          <a:ea typeface="+mn-ea"/>
                          <a:cs typeface="+mn-cs"/>
                        </a:rPr>
                        <a:t>1.1.5</a:t>
                      </a:r>
                    </a:p>
                  </a:txBody>
                  <a:tcPr/>
                </a:tc>
                <a:tc>
                  <a:txBody>
                    <a:bodyPr/>
                    <a:lstStyle/>
                    <a:p>
                      <a:pPr marL="0" algn="l" defTabSz="685800" rtl="0" eaLnBrk="1" latinLnBrk="0" hangingPunct="1"/>
                      <a:r>
                        <a:rPr lang="nl-NL" sz="1350" kern="1200" dirty="0">
                          <a:solidFill>
                            <a:schemeClr val="dk1"/>
                          </a:solidFill>
                          <a:latin typeface="+mn-lt"/>
                          <a:ea typeface="+mn-ea"/>
                          <a:cs typeface="+mn-cs"/>
                        </a:rPr>
                        <a:t>Crematies, begrafenissen</a:t>
                      </a:r>
                      <a:r>
                        <a:rPr lang="nl-NL" sz="1350" kern="1200" baseline="0" dirty="0">
                          <a:solidFill>
                            <a:schemeClr val="dk1"/>
                          </a:solidFill>
                          <a:latin typeface="+mn-lt"/>
                          <a:ea typeface="+mn-ea"/>
                          <a:cs typeface="+mn-cs"/>
                        </a:rPr>
                        <a:t> en catering ect.</a:t>
                      </a:r>
                      <a:endParaRPr lang="nl-NL" sz="1350" kern="1200" dirty="0">
                        <a:solidFill>
                          <a:schemeClr val="dk1"/>
                        </a:solidFill>
                        <a:latin typeface="+mn-lt"/>
                        <a:ea typeface="+mn-ea"/>
                        <a:cs typeface="+mn-cs"/>
                      </a:endParaRPr>
                    </a:p>
                  </a:txBody>
                  <a:tcPr/>
                </a:tc>
                <a:tc>
                  <a:txBody>
                    <a:bodyPr/>
                    <a:lstStyle/>
                    <a:p>
                      <a:pPr marL="0" algn="r" defTabSz="685800" rtl="0" eaLnBrk="1" latinLnBrk="0" hangingPunct="1"/>
                      <a:r>
                        <a:rPr lang="nl-NL" sz="1350" kern="1200" dirty="0">
                          <a:solidFill>
                            <a:schemeClr val="dk1"/>
                          </a:solidFill>
                          <a:latin typeface="+mn-lt"/>
                          <a:ea typeface="+mn-ea"/>
                          <a:cs typeface="+mn-cs"/>
                        </a:rPr>
                        <a:t>+300</a:t>
                      </a:r>
                    </a:p>
                  </a:txBody>
                  <a:tcPr/>
                </a:tc>
                <a:tc>
                  <a:txBody>
                    <a:bodyPr/>
                    <a:lstStyle/>
                    <a:p>
                      <a:pPr algn="r" rtl="0" fontAlgn="ctr"/>
                      <a:r>
                        <a:rPr lang="nl-NL" sz="1350" b="0" i="0" u="none" strike="noStrike" dirty="0">
                          <a:solidFill>
                            <a:srgbClr val="263381"/>
                          </a:solidFill>
                          <a:effectLst/>
                          <a:latin typeface="Trebuchet MS" panose="020B0603020202020204" pitchFamily="34" charset="0"/>
                        </a:rPr>
                        <a:t>-800</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4"/>
                  </a:ext>
                </a:extLst>
              </a:tr>
              <a:tr h="370840">
                <a:tc>
                  <a:txBody>
                    <a:bodyPr/>
                    <a:lstStyle/>
                    <a:p>
                      <a:pPr marL="0" algn="l" defTabSz="685800" rtl="0" eaLnBrk="1" latinLnBrk="0" hangingPunct="1"/>
                      <a:r>
                        <a:rPr lang="nl-NL" sz="1350" kern="1200" dirty="0">
                          <a:solidFill>
                            <a:schemeClr val="dk1"/>
                          </a:solidFill>
                          <a:latin typeface="+mn-lt"/>
                          <a:ea typeface="+mn-ea"/>
                          <a:cs typeface="+mn-cs"/>
                        </a:rPr>
                        <a:t>1.1.5.</a:t>
                      </a:r>
                    </a:p>
                  </a:txBody>
                  <a:tcPr/>
                </a:tc>
                <a:tc>
                  <a:txBody>
                    <a:bodyPr/>
                    <a:lstStyle/>
                    <a:p>
                      <a:pPr marL="0" algn="l" defTabSz="685800" rtl="0" eaLnBrk="1" latinLnBrk="0" hangingPunct="1"/>
                      <a:r>
                        <a:rPr lang="nl-NL" sz="1350" kern="1200" dirty="0">
                          <a:solidFill>
                            <a:schemeClr val="dk1"/>
                          </a:solidFill>
                          <a:latin typeface="+mn-lt"/>
                          <a:ea typeface="+mn-ea"/>
                          <a:cs typeface="+mn-cs"/>
                        </a:rPr>
                        <a:t>Reclame opbrengsten</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algn="r" rtl="0" fontAlgn="ctr"/>
                      <a:r>
                        <a:rPr lang="nl-NL" sz="1350" b="0" i="0" u="none" strike="noStrike" dirty="0">
                          <a:solidFill>
                            <a:srgbClr val="263381"/>
                          </a:solidFill>
                          <a:effectLst/>
                          <a:latin typeface="Trebuchet MS" panose="020B0603020202020204" pitchFamily="34" charset="0"/>
                        </a:rPr>
                        <a:t>-270</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5"/>
                  </a:ext>
                </a:extLst>
              </a:tr>
            </a:tbl>
          </a:graphicData>
        </a:graphic>
      </p:graphicFrame>
      <p:sp>
        <p:nvSpPr>
          <p:cNvPr id="5" name="Tijdelijke aanduiding voor voettekst 4"/>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346281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1.2 Ruimtelijke ontwikkelingen</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763340028"/>
              </p:ext>
            </p:extLst>
          </p:nvPr>
        </p:nvGraphicFramePr>
        <p:xfrm>
          <a:off x="457200" y="1011268"/>
          <a:ext cx="8229600" cy="481330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807529">
                  <a:extLst>
                    <a:ext uri="{9D8B030D-6E8A-4147-A177-3AD203B41FA5}">
                      <a16:colId xmlns:a16="http://schemas.microsoft.com/office/drawing/2014/main" val="20001"/>
                    </a:ext>
                  </a:extLst>
                </a:gridCol>
                <a:gridCol w="1323271">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1.2.1</a:t>
                      </a:r>
                    </a:p>
                  </a:txBody>
                  <a:tcPr/>
                </a:tc>
                <a:tc>
                  <a:txBody>
                    <a:bodyPr/>
                    <a:lstStyle/>
                    <a:p>
                      <a:pPr marL="0" algn="l" defTabSz="685800" rtl="0" eaLnBrk="1" latinLnBrk="0" hangingPunct="1"/>
                      <a:r>
                        <a:rPr lang="nl-NL" sz="1350" kern="1200" dirty="0">
                          <a:solidFill>
                            <a:schemeClr val="dk1"/>
                          </a:solidFill>
                          <a:latin typeface="+mn-lt"/>
                          <a:ea typeface="+mn-ea"/>
                          <a:cs typeface="+mn-cs"/>
                        </a:rPr>
                        <a:t>Stadshart</a:t>
                      </a:r>
                    </a:p>
                  </a:txBody>
                  <a:tcPr/>
                </a:tc>
                <a:tc>
                  <a:txBody>
                    <a:bodyPr/>
                    <a:lstStyle/>
                    <a:p>
                      <a:pPr marL="0" algn="r" defTabSz="685800" rtl="0" eaLnBrk="1" latinLnBrk="0" hangingPunct="1"/>
                      <a:r>
                        <a:rPr lang="nl-NL" sz="1350" kern="1200" dirty="0">
                          <a:solidFill>
                            <a:schemeClr val="dk1"/>
                          </a:solidFill>
                          <a:latin typeface="+mn-lt"/>
                          <a:ea typeface="+mn-ea"/>
                          <a:cs typeface="+mn-cs"/>
                        </a:rPr>
                        <a:t>+510</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2"/>
                  </a:ext>
                </a:extLst>
              </a:tr>
              <a:tr h="370840">
                <a:tc>
                  <a:txBody>
                    <a:bodyPr/>
                    <a:lstStyle/>
                    <a:p>
                      <a:pPr marL="0" algn="l" defTabSz="685800" rtl="0" eaLnBrk="1" latinLnBrk="0" hangingPunct="1"/>
                      <a:r>
                        <a:rPr lang="nl-NL" sz="1350" kern="1200" dirty="0">
                          <a:solidFill>
                            <a:schemeClr val="dk1"/>
                          </a:solidFill>
                          <a:latin typeface="+mn-lt"/>
                          <a:ea typeface="+mn-ea"/>
                          <a:cs typeface="+mn-cs"/>
                        </a:rPr>
                        <a:t>1.2.2</a:t>
                      </a:r>
                    </a:p>
                  </a:txBody>
                  <a:tcPr/>
                </a:tc>
                <a:tc>
                  <a:txBody>
                    <a:bodyPr/>
                    <a:lstStyle/>
                    <a:p>
                      <a:pPr marL="0" algn="l" defTabSz="685800" rtl="0" eaLnBrk="1" latinLnBrk="0" hangingPunct="1"/>
                      <a:r>
                        <a:rPr lang="nl-NL" sz="1350" kern="1200" dirty="0">
                          <a:solidFill>
                            <a:schemeClr val="dk1"/>
                          </a:solidFill>
                          <a:latin typeface="+mn-lt"/>
                          <a:ea typeface="+mn-ea"/>
                          <a:cs typeface="+mn-cs"/>
                        </a:rPr>
                        <a:t>Voordeel verkoop diverse vastgoedobjecten (Laan van Duurzaamheid, Matthijs Vermeulenstraat, Melkerij – Vinkenhoef)</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algn="r" rtl="0" fontAlgn="ctr"/>
                      <a:r>
                        <a:rPr lang="nl-NL" sz="1350" b="0" i="0" u="none" strike="noStrike" dirty="0">
                          <a:solidFill>
                            <a:srgbClr val="263381"/>
                          </a:solidFill>
                          <a:effectLst/>
                          <a:latin typeface="Trebuchet MS" panose="020B0603020202020204" pitchFamily="34" charset="0"/>
                        </a:rPr>
                        <a:t>+500</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3"/>
                  </a:ext>
                </a:extLst>
              </a:tr>
              <a:tr h="370840">
                <a:tc>
                  <a:txBody>
                    <a:bodyPr/>
                    <a:lstStyle/>
                    <a:p>
                      <a:pPr marL="0" algn="l" defTabSz="685800" rtl="0" eaLnBrk="1" latinLnBrk="0" hangingPunct="1"/>
                      <a:r>
                        <a:rPr lang="nl-NL" sz="1350" kern="1200" dirty="0">
                          <a:solidFill>
                            <a:schemeClr val="dk1"/>
                          </a:solidFill>
                          <a:latin typeface="+mn-lt"/>
                          <a:ea typeface="+mn-ea"/>
                          <a:cs typeface="+mn-cs"/>
                        </a:rPr>
                        <a:t>1.2.3</a:t>
                      </a:r>
                    </a:p>
                  </a:txBody>
                  <a:tcPr/>
                </a:tc>
                <a:tc>
                  <a:txBody>
                    <a:bodyPr/>
                    <a:lstStyle/>
                    <a:p>
                      <a:pPr marL="0" algn="l" defTabSz="685800" rtl="0" eaLnBrk="1" latinLnBrk="0" hangingPunct="1"/>
                      <a:r>
                        <a:rPr lang="nl-NL" sz="1350" kern="1200" dirty="0">
                          <a:solidFill>
                            <a:schemeClr val="dk1"/>
                          </a:solidFill>
                          <a:latin typeface="+mn-lt"/>
                          <a:ea typeface="+mn-ea"/>
                          <a:cs typeface="+mn-cs"/>
                        </a:rPr>
                        <a:t>Afboeken resterende boekwaarde renovatie Bosbad 2004</a:t>
                      </a:r>
                    </a:p>
                  </a:txBody>
                  <a:tcPr/>
                </a:tc>
                <a:tc>
                  <a:txBody>
                    <a:bodyPr/>
                    <a:lstStyle/>
                    <a:p>
                      <a:pPr marL="0" algn="r" defTabSz="685800" rtl="0" eaLnBrk="1" latinLnBrk="0" hangingPunct="1"/>
                      <a:r>
                        <a:rPr lang="nl-NL" sz="1350" kern="1200" dirty="0">
                          <a:solidFill>
                            <a:schemeClr val="dk1"/>
                          </a:solidFill>
                          <a:latin typeface="+mn-lt"/>
                          <a:ea typeface="+mn-ea"/>
                          <a:cs typeface="+mn-cs"/>
                        </a:rPr>
                        <a:t>-1.296</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2669641008"/>
                  </a:ext>
                </a:extLst>
              </a:tr>
              <a:tr h="370840">
                <a:tc>
                  <a:txBody>
                    <a:bodyPr/>
                    <a:lstStyle/>
                    <a:p>
                      <a:r>
                        <a:rPr lang="nl-NL" dirty="0"/>
                        <a:t>1.2.3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dirty="0"/>
                        <a:t>Belastingen gemeentelijk vastgoed </a:t>
                      </a:r>
                      <a:endParaRPr lang="nl-NL" baseline="0" dirty="0"/>
                    </a:p>
                  </a:txBody>
                  <a:tcPr/>
                </a:tc>
                <a:tc>
                  <a:txBody>
                    <a:bodyPr/>
                    <a:lstStyle/>
                    <a:p>
                      <a:pPr algn="r"/>
                      <a:r>
                        <a:rPr lang="nl-NL" dirty="0"/>
                        <a:t>-215</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r>
                        <a:rPr lang="nl-NL" dirty="0"/>
                        <a:t>I</a:t>
                      </a:r>
                    </a:p>
                  </a:txBody>
                  <a:tcPr/>
                </a:tc>
                <a:extLst>
                  <a:ext uri="{0D108BD9-81ED-4DB2-BD59-A6C34878D82A}">
                    <a16:rowId xmlns:a16="http://schemas.microsoft.com/office/drawing/2014/main" val="2785974729"/>
                  </a:ext>
                </a:extLst>
              </a:tr>
              <a:tr h="370840">
                <a:tc>
                  <a:txBody>
                    <a:bodyPr/>
                    <a:lstStyle/>
                    <a:p>
                      <a:r>
                        <a:rPr lang="nl-NL" dirty="0"/>
                        <a:t>1.2.3</a:t>
                      </a:r>
                    </a:p>
                  </a:txBody>
                  <a:tcPr/>
                </a:tc>
                <a:tc>
                  <a:txBody>
                    <a:bodyPr/>
                    <a:lstStyle/>
                    <a:p>
                      <a:r>
                        <a:rPr lang="nl-NL" dirty="0"/>
                        <a:t>Kapitaallasten</a:t>
                      </a:r>
                    </a:p>
                  </a:txBody>
                  <a:tcPr/>
                </a:tc>
                <a:tc>
                  <a:txBody>
                    <a:bodyPr/>
                    <a:lstStyle/>
                    <a:p>
                      <a:pPr algn="r"/>
                      <a:r>
                        <a:rPr lang="nl-NL" dirty="0"/>
                        <a:t>+195</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r>
                        <a:rPr lang="nl-NL" dirty="0"/>
                        <a:t>I</a:t>
                      </a:r>
                    </a:p>
                  </a:txBody>
                  <a:tcPr/>
                </a:tc>
                <a:extLst>
                  <a:ext uri="{0D108BD9-81ED-4DB2-BD59-A6C34878D82A}">
                    <a16:rowId xmlns:a16="http://schemas.microsoft.com/office/drawing/2014/main" val="2805185978"/>
                  </a:ext>
                </a:extLst>
              </a:tr>
              <a:tr h="370840">
                <a:tc>
                  <a:txBody>
                    <a:bodyPr/>
                    <a:lstStyle/>
                    <a:p>
                      <a:r>
                        <a:rPr lang="nl-NL" dirty="0"/>
                        <a:t>1.2.3</a:t>
                      </a:r>
                    </a:p>
                  </a:txBody>
                  <a:tcPr/>
                </a:tc>
                <a:tc>
                  <a:txBody>
                    <a:bodyPr/>
                    <a:lstStyle/>
                    <a:p>
                      <a:r>
                        <a:rPr lang="nl-NL" dirty="0"/>
                        <a:t>Huurkorting niet-maatschappelijke huurders</a:t>
                      </a:r>
                    </a:p>
                  </a:txBody>
                  <a:tcPr/>
                </a:tc>
                <a:tc>
                  <a:txBody>
                    <a:bodyPr/>
                    <a:lstStyle/>
                    <a:p>
                      <a:endParaRPr lang="nl-NL" dirty="0"/>
                    </a:p>
                  </a:txBody>
                  <a:tcPr/>
                </a:tc>
                <a:tc>
                  <a:txBody>
                    <a:bodyPr/>
                    <a:lstStyle/>
                    <a:p>
                      <a:pPr algn="r" rtl="0" fontAlgn="ctr"/>
                      <a:r>
                        <a:rPr lang="nl-NL" sz="1350" b="0" i="0" u="none" strike="noStrike">
                          <a:solidFill>
                            <a:srgbClr val="263381"/>
                          </a:solidFill>
                          <a:effectLst/>
                          <a:latin typeface="Trebuchet MS" panose="020B0603020202020204" pitchFamily="34" charset="0"/>
                        </a:rPr>
                        <a:t>-695</a:t>
                      </a:r>
                    </a:p>
                  </a:txBody>
                  <a:tcPr marL="4763" marR="4763" marT="4763" marB="0"/>
                </a:tc>
                <a:tc>
                  <a:txBody>
                    <a:bodyPr/>
                    <a:lstStyle/>
                    <a:p>
                      <a:r>
                        <a:rPr lang="nl-NL" dirty="0"/>
                        <a:t>I</a:t>
                      </a:r>
                    </a:p>
                  </a:txBody>
                  <a:tcPr/>
                </a:tc>
                <a:extLst>
                  <a:ext uri="{0D108BD9-81ED-4DB2-BD59-A6C34878D82A}">
                    <a16:rowId xmlns:a16="http://schemas.microsoft.com/office/drawing/2014/main" val="168896876"/>
                  </a:ext>
                </a:extLst>
              </a:tr>
              <a:tr h="370840">
                <a:tc>
                  <a:txBody>
                    <a:bodyPr/>
                    <a:lstStyle/>
                    <a:p>
                      <a:r>
                        <a:rPr lang="nl-NL" dirty="0"/>
                        <a:t>1.2.3</a:t>
                      </a:r>
                    </a:p>
                  </a:txBody>
                  <a:tcPr/>
                </a:tc>
                <a:tc>
                  <a:txBody>
                    <a:bodyPr/>
                    <a:lstStyle/>
                    <a:p>
                      <a:r>
                        <a:rPr lang="nl-NL" dirty="0"/>
                        <a:t>Investeringskrediet </a:t>
                      </a:r>
                      <a:r>
                        <a:rPr lang="nl-NL" dirty="0" err="1"/>
                        <a:t>Eemhuis</a:t>
                      </a:r>
                      <a:r>
                        <a:rPr lang="nl-NL" dirty="0"/>
                        <a:t> – gedeeltelijke vrijval</a:t>
                      </a:r>
                    </a:p>
                  </a:txBody>
                  <a:tcPr/>
                </a:tc>
                <a:tc>
                  <a:txBody>
                    <a:bodyPr/>
                    <a:lstStyle/>
                    <a:p>
                      <a:pPr algn="r"/>
                      <a:r>
                        <a:rPr lang="nl-NL" dirty="0"/>
                        <a:t>-</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endParaRPr lang="nl-NL" dirty="0"/>
                    </a:p>
                  </a:txBody>
                  <a:tcPr/>
                </a:tc>
                <a:extLst>
                  <a:ext uri="{0D108BD9-81ED-4DB2-BD59-A6C34878D82A}">
                    <a16:rowId xmlns:a16="http://schemas.microsoft.com/office/drawing/2014/main" val="2612450127"/>
                  </a:ext>
                </a:extLst>
              </a:tr>
              <a:tr h="370840">
                <a:tc>
                  <a:txBody>
                    <a:bodyPr/>
                    <a:lstStyle/>
                    <a:p>
                      <a:r>
                        <a:rPr lang="nl-NL" i="0" dirty="0"/>
                        <a:t>1.2.3</a:t>
                      </a:r>
                    </a:p>
                  </a:txBody>
                  <a:tcPr/>
                </a:tc>
                <a:tc>
                  <a:txBody>
                    <a:bodyPr/>
                    <a:lstStyle/>
                    <a:p>
                      <a:r>
                        <a:rPr lang="nl-NL" i="0" dirty="0"/>
                        <a:t>Investeringen Routekaart verduurzaming</a:t>
                      </a:r>
                    </a:p>
                  </a:txBody>
                  <a:tcPr/>
                </a:tc>
                <a:tc>
                  <a:txBody>
                    <a:bodyPr/>
                    <a:lstStyle/>
                    <a:p>
                      <a:pPr algn="r"/>
                      <a:r>
                        <a:rPr lang="nl-NL" i="1" dirty="0"/>
                        <a:t>-</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endParaRPr lang="nl-NL" i="1" dirty="0"/>
                    </a:p>
                  </a:txBody>
                  <a:tcPr/>
                </a:tc>
                <a:extLst>
                  <a:ext uri="{0D108BD9-81ED-4DB2-BD59-A6C34878D82A}">
                    <a16:rowId xmlns:a16="http://schemas.microsoft.com/office/drawing/2014/main" val="1504468365"/>
                  </a:ext>
                </a:extLst>
              </a:tr>
              <a:tr h="370840">
                <a:tc>
                  <a:txBody>
                    <a:bodyPr/>
                    <a:lstStyle/>
                    <a:p>
                      <a:r>
                        <a:rPr lang="nl-NL" i="0" dirty="0"/>
                        <a:t>1.2.3</a:t>
                      </a:r>
                    </a:p>
                  </a:txBody>
                  <a:tcPr/>
                </a:tc>
                <a:tc>
                  <a:txBody>
                    <a:bodyPr/>
                    <a:lstStyle/>
                    <a:p>
                      <a:r>
                        <a:rPr lang="nl-NL" i="0" dirty="0"/>
                        <a:t>Vervanging twee kunstgrasvelden MIA</a:t>
                      </a:r>
                    </a:p>
                  </a:txBody>
                  <a:tcPr/>
                </a:tc>
                <a:tc>
                  <a:txBody>
                    <a:bodyPr/>
                    <a:lstStyle/>
                    <a:p>
                      <a:pPr marL="0" indent="0" algn="r">
                        <a:buFontTx/>
                        <a:buNone/>
                      </a:pPr>
                      <a:r>
                        <a:rPr lang="nl-NL" i="1" dirty="0"/>
                        <a:t>-</a:t>
                      </a:r>
                    </a:p>
                  </a:txBody>
                  <a:tcPr/>
                </a:tc>
                <a:tc>
                  <a:txBody>
                    <a:bodyPr/>
                    <a:lstStyle/>
                    <a:p>
                      <a:pPr algn="l" fontAlgn="t"/>
                      <a:r>
                        <a:rPr lang="nl-NL" sz="1800" b="0" i="0" u="none" strike="noStrike">
                          <a:solidFill>
                            <a:srgbClr val="000000"/>
                          </a:solidFill>
                          <a:effectLst/>
                          <a:latin typeface="Arial" panose="020B0604020202020204" pitchFamily="34" charset="0"/>
                        </a:rPr>
                        <a:t> </a:t>
                      </a:r>
                    </a:p>
                  </a:txBody>
                  <a:tcPr marL="4763" marR="4763" marT="4763" marB="0"/>
                </a:tc>
                <a:tc>
                  <a:txBody>
                    <a:bodyPr/>
                    <a:lstStyle/>
                    <a:p>
                      <a:endParaRPr lang="nl-NL" i="1" dirty="0"/>
                    </a:p>
                  </a:txBody>
                  <a:tcPr/>
                </a:tc>
                <a:extLst>
                  <a:ext uri="{0D108BD9-81ED-4DB2-BD59-A6C34878D82A}">
                    <a16:rowId xmlns:a16="http://schemas.microsoft.com/office/drawing/2014/main" val="4046754635"/>
                  </a:ext>
                </a:extLst>
              </a:tr>
              <a:tr h="370840">
                <a:tc>
                  <a:txBody>
                    <a:bodyPr/>
                    <a:lstStyle/>
                    <a:p>
                      <a:r>
                        <a:rPr lang="nl-NL" i="0" dirty="0"/>
                        <a:t>1.2.3</a:t>
                      </a:r>
                    </a:p>
                  </a:txBody>
                  <a:tcPr/>
                </a:tc>
                <a:tc>
                  <a:txBody>
                    <a:bodyPr/>
                    <a:lstStyle/>
                    <a:p>
                      <a:r>
                        <a:rPr lang="nl-NL" i="0" dirty="0"/>
                        <a:t>Mogelijke huurkorting SRO voor zwembaden</a:t>
                      </a:r>
                    </a:p>
                  </a:txBody>
                  <a:tcPr/>
                </a:tc>
                <a:tc>
                  <a:txBody>
                    <a:bodyPr/>
                    <a:lstStyle/>
                    <a:p>
                      <a:pPr marL="0" indent="0" algn="r">
                        <a:buFontTx/>
                        <a:buNone/>
                      </a:pPr>
                      <a:endParaRPr lang="nl-NL" i="0" dirty="0"/>
                    </a:p>
                  </a:txBody>
                  <a:tcPr/>
                </a:tc>
                <a:tc>
                  <a:txBody>
                    <a:bodyPr/>
                    <a:lstStyle/>
                    <a:p>
                      <a:pPr algn="r" rtl="0" fontAlgn="ctr"/>
                      <a:r>
                        <a:rPr lang="nl-NL" sz="1350" b="0" i="0" u="none" strike="noStrike" dirty="0">
                          <a:solidFill>
                            <a:srgbClr val="263381"/>
                          </a:solidFill>
                          <a:effectLst/>
                          <a:latin typeface="Trebuchet MS" panose="020B0603020202020204" pitchFamily="34" charset="0"/>
                        </a:rPr>
                        <a:t>p.m.</a:t>
                      </a:r>
                    </a:p>
                  </a:txBody>
                  <a:tcPr marL="4763" marR="4763" marT="4763" marB="0"/>
                </a:tc>
                <a:tc>
                  <a:txBody>
                    <a:bodyPr/>
                    <a:lstStyle/>
                    <a:p>
                      <a:r>
                        <a:rPr lang="nl-NL" i="0" dirty="0"/>
                        <a:t>I</a:t>
                      </a:r>
                    </a:p>
                  </a:txBody>
                  <a:tcPr/>
                </a:tc>
                <a:extLst>
                  <a:ext uri="{0D108BD9-81ED-4DB2-BD59-A6C34878D82A}">
                    <a16:rowId xmlns:a16="http://schemas.microsoft.com/office/drawing/2014/main" val="871978565"/>
                  </a:ext>
                </a:extLst>
              </a:tr>
            </a:tbl>
          </a:graphicData>
        </a:graphic>
      </p:graphicFrame>
    </p:spTree>
    <p:extLst>
      <p:ext uri="{BB962C8B-B14F-4D97-AF65-F5344CB8AC3E}">
        <p14:creationId xmlns:p14="http://schemas.microsoft.com/office/powerpoint/2010/main" val="282361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dirty="0">
              <a:solidFill>
                <a:schemeClr val="tx1">
                  <a:lumMod val="50000"/>
                </a:schemeClr>
              </a:solidFill>
            </a:endParaRPr>
          </a:p>
        </p:txBody>
      </p:sp>
      <p:sp>
        <p:nvSpPr>
          <p:cNvPr id="3" name="Titel 2"/>
          <p:cNvSpPr>
            <a:spLocks noGrp="1"/>
          </p:cNvSpPr>
          <p:nvPr>
            <p:ph type="title"/>
          </p:nvPr>
        </p:nvSpPr>
        <p:spPr/>
        <p:txBody>
          <a:bodyPr/>
          <a:lstStyle/>
          <a:p>
            <a:r>
              <a:rPr lang="nl-NL" dirty="0">
                <a:solidFill>
                  <a:schemeClr val="tx1">
                    <a:lumMod val="50000"/>
                  </a:schemeClr>
                </a:solidFill>
              </a:rPr>
              <a:t>1.3 Wonen</a:t>
            </a:r>
          </a:p>
        </p:txBody>
      </p:sp>
      <p:sp>
        <p:nvSpPr>
          <p:cNvPr id="5" name="Tijdelijke aanduiding voor voettekst 4"/>
          <p:cNvSpPr>
            <a:spLocks noGrp="1"/>
          </p:cNvSpPr>
          <p:nvPr>
            <p:ph type="ftr" sz="quarter" idx="12"/>
          </p:nvPr>
        </p:nvSpPr>
        <p:spPr/>
        <p:txBody>
          <a:bodyPr/>
          <a:lstStyle/>
          <a:p>
            <a:endParaRPr lang="nl-NL" dirty="0"/>
          </a:p>
        </p:txBody>
      </p:sp>
      <p:sp>
        <p:nvSpPr>
          <p:cNvPr id="4" name="Tijdelijke aanduiding voor inhoud 3"/>
          <p:cNvSpPr>
            <a:spLocks noGrp="1"/>
          </p:cNvSpPr>
          <p:nvPr>
            <p:ph sz="quarter" idx="11"/>
          </p:nvPr>
        </p:nvSpPr>
        <p:spPr/>
        <p:txBody>
          <a:bodyPr/>
          <a:lstStyle/>
          <a:p>
            <a:endParaRPr lang="nl-NL" dirty="0"/>
          </a:p>
        </p:txBody>
      </p:sp>
      <p:graphicFrame>
        <p:nvGraphicFramePr>
          <p:cNvPr id="8" name="Tijdelijke aanduiding voor inhoud 5"/>
          <p:cNvGraphicFramePr>
            <a:graphicFrameLocks/>
          </p:cNvGraphicFramePr>
          <p:nvPr>
            <p:extLst>
              <p:ext uri="{D42A27DB-BD31-4B8C-83A1-F6EECF244321}">
                <p14:modId xmlns:p14="http://schemas.microsoft.com/office/powerpoint/2010/main" val="3576827513"/>
              </p:ext>
            </p:extLst>
          </p:nvPr>
        </p:nvGraphicFramePr>
        <p:xfrm>
          <a:off x="457200" y="1600200"/>
          <a:ext cx="8229600" cy="87376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 Baten</a:t>
                      </a:r>
                    </a:p>
                  </a:txBody>
                  <a:tcPr/>
                </a:tc>
                <a:tc>
                  <a:txBody>
                    <a:bodyPr/>
                    <a:lstStyle/>
                    <a:p>
                      <a:r>
                        <a:rPr lang="nl-NL" dirty="0"/>
                        <a:t>Lasten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Geen financiële afwijkingen</a:t>
                      </a:r>
                    </a:p>
                  </a:txBody>
                  <a:tcPr/>
                </a:tc>
                <a:tc>
                  <a:txBody>
                    <a:bodyPr/>
                    <a:lstStyle/>
                    <a:p>
                      <a:pPr marL="285750" indent="-285750" algn="l" defTabSz="685800" rtl="0" eaLnBrk="1" latinLnBrk="0" hangingPunct="1">
                        <a:buFontTx/>
                        <a:buChar char="-"/>
                      </a:pPr>
                      <a:endParaRPr lang="nl-NL" sz="1350" kern="1200" dirty="0">
                        <a:solidFill>
                          <a:schemeClr val="dk1"/>
                        </a:solidFill>
                        <a:latin typeface="+mn-lt"/>
                        <a:ea typeface="+mn-ea"/>
                        <a:cs typeface="+mn-cs"/>
                      </a:endParaRPr>
                    </a:p>
                  </a:txBody>
                  <a:tcPr/>
                </a:tc>
                <a:tc>
                  <a:txBody>
                    <a:bodyPr/>
                    <a:lstStyle/>
                    <a:p>
                      <a:pPr marL="0" algn="l"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endParaRPr lang="nl-NL" sz="135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615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tx1">
                    <a:lumMod val="50000"/>
                  </a:schemeClr>
                </a:solidFill>
              </a:rPr>
              <a:t>1.4 Mobiliteit</a:t>
            </a:r>
          </a:p>
        </p:txBody>
      </p:sp>
      <p:sp>
        <p:nvSpPr>
          <p:cNvPr id="5" name="Tijdelijke aanduiding voor voettekst 4"/>
          <p:cNvSpPr>
            <a:spLocks noGrp="1"/>
          </p:cNvSpPr>
          <p:nvPr>
            <p:ph type="ftr" sz="quarter" idx="12"/>
          </p:nvPr>
        </p:nvSpPr>
        <p:spPr/>
        <p:txBody>
          <a:bodyPr/>
          <a:lstStyle/>
          <a:p>
            <a:endParaRPr lang="nl-NL" dirty="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704810594"/>
              </p:ext>
            </p:extLst>
          </p:nvPr>
        </p:nvGraphicFramePr>
        <p:xfrm>
          <a:off x="457200" y="1135253"/>
          <a:ext cx="8229600" cy="1747520"/>
        </p:xfrm>
        <a:graphic>
          <a:graphicData uri="http://schemas.openxmlformats.org/drawingml/2006/table">
            <a:tbl>
              <a:tblPr firstRow="1" bandRow="1">
                <a:tableStyleId>{93296810-A885-4BE3-A3E7-6D5BEEA58F35}</a:tableStyleId>
              </a:tblPr>
              <a:tblGrid>
                <a:gridCol w="1211943">
                  <a:extLst>
                    <a:ext uri="{9D8B030D-6E8A-4147-A177-3AD203B41FA5}">
                      <a16:colId xmlns:a16="http://schemas.microsoft.com/office/drawing/2014/main" val="20000"/>
                    </a:ext>
                  </a:extLst>
                </a:gridCol>
                <a:gridCol w="3904343">
                  <a:extLst>
                    <a:ext uri="{9D8B030D-6E8A-4147-A177-3AD203B41FA5}">
                      <a16:colId xmlns:a16="http://schemas.microsoft.com/office/drawing/2014/main" val="20001"/>
                    </a:ext>
                  </a:extLst>
                </a:gridCol>
                <a:gridCol w="1226457">
                  <a:extLst>
                    <a:ext uri="{9D8B030D-6E8A-4147-A177-3AD203B41FA5}">
                      <a16:colId xmlns:a16="http://schemas.microsoft.com/office/drawing/2014/main" val="20002"/>
                    </a:ext>
                  </a:extLst>
                </a:gridCol>
                <a:gridCol w="1074057">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tblGrid>
              <a:tr h="370840">
                <a:tc>
                  <a:txBody>
                    <a:bodyPr/>
                    <a:lstStyle/>
                    <a:p>
                      <a:r>
                        <a:rPr lang="nl-NL" dirty="0"/>
                        <a:t>Programma-onderdeel</a:t>
                      </a:r>
                    </a:p>
                  </a:txBody>
                  <a:tcPr/>
                </a:tc>
                <a:tc>
                  <a:txBody>
                    <a:bodyPr/>
                    <a:lstStyle/>
                    <a:p>
                      <a:r>
                        <a:rPr lang="nl-NL" dirty="0"/>
                        <a:t>Omschrijving</a:t>
                      </a:r>
                    </a:p>
                  </a:txBody>
                  <a:tcPr/>
                </a:tc>
                <a:tc>
                  <a:txBody>
                    <a:bodyPr/>
                    <a:lstStyle/>
                    <a:p>
                      <a:r>
                        <a:rPr lang="nl-NL" dirty="0"/>
                        <a:t>Lasten</a:t>
                      </a:r>
                    </a:p>
                  </a:txBody>
                  <a:tcPr/>
                </a:tc>
                <a:tc>
                  <a:txBody>
                    <a:bodyPr/>
                    <a:lstStyle/>
                    <a:p>
                      <a:r>
                        <a:rPr lang="nl-NL" dirty="0"/>
                        <a:t>Baten</a:t>
                      </a:r>
                    </a:p>
                  </a:txBody>
                  <a:tcPr/>
                </a:tc>
                <a:tc>
                  <a:txBody>
                    <a:bodyPr/>
                    <a:lstStyle/>
                    <a:p>
                      <a:r>
                        <a:rPr lang="nl-NL" dirty="0"/>
                        <a:t>I/S</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nl-NL" sz="1350" kern="1200" dirty="0">
                          <a:solidFill>
                            <a:schemeClr val="dk1"/>
                          </a:solidFill>
                          <a:latin typeface="+mn-lt"/>
                          <a:ea typeface="+mn-ea"/>
                          <a:cs typeface="+mn-cs"/>
                        </a:rPr>
                        <a:t>1.4.1</a:t>
                      </a:r>
                    </a:p>
                  </a:txBody>
                  <a:tcPr/>
                </a:tc>
                <a:tc>
                  <a:txBody>
                    <a:bodyPr/>
                    <a:lstStyle/>
                    <a:p>
                      <a:pPr marL="0" algn="l" defTabSz="685800" rtl="0" eaLnBrk="1" latinLnBrk="0" hangingPunct="1"/>
                      <a:r>
                        <a:rPr lang="nl-NL" sz="1350" kern="1200" dirty="0">
                          <a:solidFill>
                            <a:schemeClr val="dk1"/>
                          </a:solidFill>
                          <a:latin typeface="+mn-lt"/>
                          <a:ea typeface="+mn-ea"/>
                          <a:cs typeface="+mn-cs"/>
                        </a:rPr>
                        <a:t>Kapitaallasten</a:t>
                      </a:r>
                    </a:p>
                  </a:txBody>
                  <a:tcPr/>
                </a:tc>
                <a:tc>
                  <a:txBody>
                    <a:bodyPr/>
                    <a:lstStyle/>
                    <a:p>
                      <a:pPr marL="0" algn="r" defTabSz="685800" rtl="0" eaLnBrk="1" latinLnBrk="0" hangingPunct="1"/>
                      <a:r>
                        <a:rPr lang="nl-NL" sz="1350" kern="1200" dirty="0">
                          <a:solidFill>
                            <a:schemeClr val="dk1"/>
                          </a:solidFill>
                          <a:latin typeface="+mn-lt"/>
                          <a:ea typeface="+mn-ea"/>
                          <a:cs typeface="+mn-cs"/>
                        </a:rPr>
                        <a:t>+718</a:t>
                      </a:r>
                    </a:p>
                  </a:txBody>
                  <a:tcPr/>
                </a:tc>
                <a:tc>
                  <a:txBody>
                    <a:bodyPr/>
                    <a:lstStyle/>
                    <a:p>
                      <a:pPr marL="0" algn="r" defTabSz="685800" rtl="0" eaLnBrk="1" latinLnBrk="0" hangingPunct="1"/>
                      <a:endParaRPr lang="nl-NL" sz="1350" kern="1200" dirty="0">
                        <a:solidFill>
                          <a:schemeClr val="dk1"/>
                        </a:solidFill>
                        <a:latin typeface="+mn-lt"/>
                        <a:ea typeface="+mn-ea"/>
                        <a:cs typeface="+mn-cs"/>
                      </a:endParaRPr>
                    </a:p>
                  </a:txBody>
                  <a:tcPr/>
                </a:tc>
                <a:tc>
                  <a:txBody>
                    <a:bodyPr/>
                    <a:lstStyle/>
                    <a:p>
                      <a:pPr marL="0" algn="l" defTabSz="685800" rtl="0" eaLnBrk="1" latinLnBrk="0" hangingPunct="1"/>
                      <a:r>
                        <a:rPr lang="nl-NL" sz="1350" kern="1200" dirty="0">
                          <a:solidFill>
                            <a:schemeClr val="dk1"/>
                          </a:solidFill>
                          <a:latin typeface="+mn-lt"/>
                          <a:ea typeface="+mn-ea"/>
                          <a:cs typeface="+mn-cs"/>
                        </a:rPr>
                        <a:t>I</a:t>
                      </a:r>
                    </a:p>
                  </a:txBody>
                  <a:tcPr/>
                </a:tc>
                <a:extLst>
                  <a:ext uri="{0D108BD9-81ED-4DB2-BD59-A6C34878D82A}">
                    <a16:rowId xmlns:a16="http://schemas.microsoft.com/office/drawing/2014/main" val="10001"/>
                  </a:ext>
                </a:extLst>
              </a:tr>
              <a:tr h="370840">
                <a:tc>
                  <a:txBody>
                    <a:bodyPr/>
                    <a:lstStyle/>
                    <a:p>
                      <a:r>
                        <a:rPr lang="nl-NL" dirty="0"/>
                        <a:t>1.4.1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baseline="0" dirty="0"/>
                        <a:t>Misgelopen baten </a:t>
                      </a:r>
                      <a:r>
                        <a:rPr lang="nl-NL" baseline="0" dirty="0" err="1"/>
                        <a:t>straatparkeren</a:t>
                      </a:r>
                      <a:endParaRPr lang="nl-NL" baseline="0" dirty="0"/>
                    </a:p>
                  </a:txBody>
                  <a:tcPr/>
                </a:tc>
                <a:tc>
                  <a:txBody>
                    <a:bodyPr/>
                    <a:lstStyle/>
                    <a:p>
                      <a:pPr algn="r"/>
                      <a:endParaRPr lang="nl-NL" dirty="0"/>
                    </a:p>
                  </a:txBody>
                  <a:tcPr/>
                </a:tc>
                <a:tc>
                  <a:txBody>
                    <a:bodyPr/>
                    <a:lstStyle/>
                    <a:p>
                      <a:pPr algn="r" rtl="0" fontAlgn="ctr"/>
                      <a:r>
                        <a:rPr lang="nl-NL" sz="1350" b="0" i="0" u="none" strike="noStrike">
                          <a:solidFill>
                            <a:srgbClr val="263381"/>
                          </a:solidFill>
                          <a:effectLst/>
                          <a:latin typeface="Trebuchet MS" panose="020B0603020202020204" pitchFamily="34" charset="0"/>
                        </a:rPr>
                        <a:t>-500</a:t>
                      </a:r>
                    </a:p>
                  </a:txBody>
                  <a:tcPr marL="4763" marR="4763" marT="4763" marB="0"/>
                </a:tc>
                <a:tc>
                  <a:txBody>
                    <a:bodyPr/>
                    <a:lstStyle/>
                    <a:p>
                      <a:pPr algn="l"/>
                      <a:r>
                        <a:rPr lang="nl-NL" dirty="0"/>
                        <a:t>I</a:t>
                      </a:r>
                    </a:p>
                  </a:txBody>
                  <a:tcPr/>
                </a:tc>
                <a:extLst>
                  <a:ext uri="{0D108BD9-81ED-4DB2-BD59-A6C34878D82A}">
                    <a16:rowId xmlns:a16="http://schemas.microsoft.com/office/drawing/2014/main" val="10002"/>
                  </a:ext>
                </a:extLst>
              </a:tr>
              <a:tr h="370840">
                <a:tc>
                  <a:txBody>
                    <a:bodyPr/>
                    <a:lstStyle/>
                    <a:p>
                      <a:r>
                        <a:rPr lang="nl-NL" dirty="0"/>
                        <a:t>1.4.1</a:t>
                      </a:r>
                    </a:p>
                  </a:txBody>
                  <a:tcPr/>
                </a:tc>
                <a:tc>
                  <a:txBody>
                    <a:bodyPr/>
                    <a:lstStyle/>
                    <a:p>
                      <a:r>
                        <a:rPr lang="nl-NL" dirty="0"/>
                        <a:t>Te verwachten Rijkscompensatie </a:t>
                      </a:r>
                      <a:r>
                        <a:rPr lang="nl-NL"/>
                        <a:t>misgelopen parkeerbaten</a:t>
                      </a:r>
                      <a:endParaRPr lang="nl-NL" dirty="0"/>
                    </a:p>
                  </a:txBody>
                  <a:tcPr/>
                </a:tc>
                <a:tc>
                  <a:txBody>
                    <a:bodyPr/>
                    <a:lstStyle/>
                    <a:p>
                      <a:endParaRPr lang="nl-NL" dirty="0"/>
                    </a:p>
                  </a:txBody>
                  <a:tcPr/>
                </a:tc>
                <a:tc>
                  <a:txBody>
                    <a:bodyPr/>
                    <a:lstStyle/>
                    <a:p>
                      <a:pPr algn="r" rtl="0" fontAlgn="ctr"/>
                      <a:r>
                        <a:rPr lang="nl-NL" sz="1350" b="0" i="0" u="none" strike="noStrike" dirty="0">
                          <a:solidFill>
                            <a:srgbClr val="263381"/>
                          </a:solidFill>
                          <a:effectLst/>
                          <a:latin typeface="Trebuchet MS" panose="020B0603020202020204" pitchFamily="34" charset="0"/>
                        </a:rPr>
                        <a:t>+500</a:t>
                      </a:r>
                    </a:p>
                  </a:txBody>
                  <a:tcPr marL="4763" marR="4763" marT="4763" marB="0"/>
                </a:tc>
                <a:tc>
                  <a:txBody>
                    <a:bodyPr/>
                    <a:lstStyle/>
                    <a:p>
                      <a:r>
                        <a:rPr lang="nl-NL" dirty="0"/>
                        <a:t>I</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0232517"/>
      </p:ext>
    </p:extLst>
  </p:cSld>
  <p:clrMapOvr>
    <a:masterClrMapping/>
  </p:clrMapOvr>
</p:sld>
</file>

<file path=ppt/theme/theme1.xml><?xml version="1.0" encoding="utf-8"?>
<a:theme xmlns:a="http://schemas.openxmlformats.org/drawingml/2006/main" name="Amersfoort PPT v4">
  <a:themeElements>
    <a:clrScheme name="Amersfoort Blauw">
      <a:dk1>
        <a:srgbClr val="263381"/>
      </a:dk1>
      <a:lt1>
        <a:srgbClr val="FFFFFF"/>
      </a:lt1>
      <a:dk2>
        <a:srgbClr val="50ADE1"/>
      </a:dk2>
      <a:lt2>
        <a:srgbClr val="DEF5FF"/>
      </a:lt2>
      <a:accent1>
        <a:srgbClr val="00ADC3"/>
      </a:accent1>
      <a:accent2>
        <a:srgbClr val="263381"/>
      </a:accent2>
      <a:accent3>
        <a:srgbClr val="009EE3"/>
      </a:accent3>
      <a:accent4>
        <a:srgbClr val="263381"/>
      </a:accent4>
      <a:accent5>
        <a:srgbClr val="00ADC3"/>
      </a:accent5>
      <a:accent6>
        <a:srgbClr val="878FB9"/>
      </a:accent6>
      <a:hlink>
        <a:srgbClr val="5DCDFF"/>
      </a:hlink>
      <a:folHlink>
        <a:srgbClr val="CCCCCC"/>
      </a:folHlink>
    </a:clrScheme>
    <a:fontScheme name="Amersfoort PPT v2">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cap="flat" cmpd="sng" algn="ctr">
          <a:noFill/>
          <a:prstDash val="solid"/>
          <a:round/>
          <a:headEnd type="none" w="med" len="med"/>
          <a:tailEnd type="none" w="med" len="med"/>
        </a:ln>
        <a:effectLst/>
      </a:spPr>
      <a:bodyPr vert="horz" wrap="none" lIns="91440" tIns="45720" rIns="91440" bIns="45720" numCol="1" rtlCol="0" anchor="t"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smtClean="0">
            <a:ln>
              <a:noFill/>
            </a:ln>
            <a:solidFill>
              <a:schemeClr val="tx1"/>
            </a:solidFill>
            <a:effectLst/>
            <a:latin typeface="Trebuchet MS"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000" b="0" i="0" u="none" strike="noStrike" cap="none" normalizeH="0" baseline="0" smtClean="0">
            <a:ln>
              <a:noFill/>
            </a:ln>
            <a:solidFill>
              <a:schemeClr val="tx1"/>
            </a:solidFill>
            <a:effectLst/>
            <a:latin typeface="Trebuchet MS" pitchFamily="32" charset="0"/>
          </a:defRPr>
        </a:defPPr>
      </a:lstStyle>
    </a:lnDef>
  </a:objectDefaults>
  <a:extraClrSchemeLst/>
  <a:extLst>
    <a:ext uri="{05A4C25C-085E-4340-85A3-A5531E510DB2}">
      <thm15:themeFamily xmlns:thm15="http://schemas.microsoft.com/office/thememl/2012/main" name="Amersfoort PPT v4" id="{EDFBEC92-7E4A-44E2-A8B2-B97235AC25D3}" vid="{2B1A41ED-B642-4E1E-AB7D-E91E5FFB280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B0683F46264489FB9B08C368462B" ma:contentTypeVersion="1" ma:contentTypeDescription="Create a new document." ma:contentTypeScope="" ma:versionID="1a6ad9628085261b58bedd95c1a6f3e1">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8FCBD5-6FC6-42E0-9562-4DCCBA1D7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F5BFE3E-D3C6-48C0-920D-B750476F5945}">
  <ds:schemaRefs>
    <ds:schemaRef ds:uri="http://schemas.microsoft.com/sharepoint/v3/contenttype/forms"/>
  </ds:schemaRefs>
</ds:datastoreItem>
</file>

<file path=customXml/itemProps3.xml><?xml version="1.0" encoding="utf-8"?>
<ds:datastoreItem xmlns:ds="http://schemas.openxmlformats.org/officeDocument/2006/customXml" ds:itemID="{597093AD-561C-4384-96D8-A703F818197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10732</TotalTime>
  <Words>11477</Words>
  <Application>Microsoft Office PowerPoint</Application>
  <PresentationFormat>Diavoorstelling (4:3)</PresentationFormat>
  <Paragraphs>867</Paragraphs>
  <Slides>32</Slides>
  <Notes>32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Calibri</vt:lpstr>
      <vt:lpstr>Trebuchet MS</vt:lpstr>
      <vt:lpstr>Amersfoort PPT v4</vt:lpstr>
      <vt:lpstr>Zomerrapportage 2021</vt:lpstr>
      <vt:lpstr>Uitgangspunten </vt:lpstr>
      <vt:lpstr>Leeswijzer</vt:lpstr>
      <vt:lpstr>Highlights van de Zomerrapportage (1)</vt:lpstr>
      <vt:lpstr>Highlights van de Zomerrapportage (2)</vt:lpstr>
      <vt:lpstr>1.1 Stedelijk beheer en milieu</vt:lpstr>
      <vt:lpstr>1.2 Ruimtelijke ontwikkelingen</vt:lpstr>
      <vt:lpstr>1.3 Wonen</vt:lpstr>
      <vt:lpstr>1.4 Mobiliteit</vt:lpstr>
      <vt:lpstr>2.1 Sociaal domein - samenvatting</vt:lpstr>
      <vt:lpstr>2.1.1 en 2.1.2 Sociaal domein - Basisinfrastructuur en Ambulante zorg</vt:lpstr>
      <vt:lpstr>2.1.3 Sociaal domein - Specialistische Zorg</vt:lpstr>
      <vt:lpstr>2.1.4 en 2.1.5 Sociaal domein - Beschermd Wonen, Maatschappelijke Opvang &amp; Diversiteit</vt:lpstr>
      <vt:lpstr>2.1.6 Sociaal domein - Werk en Inkomen</vt:lpstr>
      <vt:lpstr>2.2 Veiligheid en handhaving</vt:lpstr>
      <vt:lpstr>3.1 Economie</vt:lpstr>
      <vt:lpstr>3.2 Onderwijs en jeugd</vt:lpstr>
      <vt:lpstr>3.3  Sport</vt:lpstr>
      <vt:lpstr>3.4 Cultuur</vt:lpstr>
      <vt:lpstr>4.1 Bestuur en dienstverlening</vt:lpstr>
      <vt:lpstr>5.1 Financiën en belastingen</vt:lpstr>
      <vt:lpstr>6.1 Bedrijfsvoering</vt:lpstr>
      <vt:lpstr>Risico’s</vt:lpstr>
      <vt:lpstr>Corona-overzicht 2021</vt:lpstr>
      <vt:lpstr>Zomerrapportage 2021</vt:lpstr>
      <vt:lpstr>Zomerrapportage 2021</vt:lpstr>
      <vt:lpstr>Bijlagen bij Zomerrapportage 2021</vt:lpstr>
      <vt:lpstr>Bijlage: Financieel Overzicht - Lasten</vt:lpstr>
      <vt:lpstr>Bijlage: Financieel Overzicht - Baten</vt:lpstr>
      <vt:lpstr>Bijlage: Financieel Overzicht - Saldo &amp; Reserves</vt:lpstr>
      <vt:lpstr>Bijlage: Begrotingswijzigingen (1) </vt:lpstr>
      <vt:lpstr>Bijlage: Begrotingswijzigingen (2) </vt:lpstr>
    </vt:vector>
  </TitlesOfParts>
  <Company>Amersfoort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Zomerrapportage 2020</dc:title>
  <dc:creator>Dungen, Judith van</dc:creator>
  <cp:lastModifiedBy>Esther van der Sterren</cp:lastModifiedBy>
  <cp:revision>195</cp:revision>
  <cp:lastPrinted>2021-07-01T09:55:28Z</cp:lastPrinted>
  <dcterms:created xsi:type="dcterms:W3CDTF">2020-06-24T11:24:30Z</dcterms:created>
  <dcterms:modified xsi:type="dcterms:W3CDTF">2021-07-09T08:47:42Z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0x0101001F5BB0683F46264489FB9B08C368462B</vt:lpwstr>
  </property>
</Properties>
</file>